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91" r:id="rId3"/>
    <p:sldId id="374" r:id="rId4"/>
    <p:sldId id="383" r:id="rId5"/>
    <p:sldId id="384" r:id="rId6"/>
    <p:sldId id="385" r:id="rId7"/>
    <p:sldId id="386" r:id="rId8"/>
    <p:sldId id="387" r:id="rId9"/>
    <p:sldId id="379" r:id="rId10"/>
    <p:sldId id="318" r:id="rId11"/>
    <p:sldId id="371" r:id="rId12"/>
    <p:sldId id="380" r:id="rId13"/>
    <p:sldId id="372" r:id="rId14"/>
    <p:sldId id="373" r:id="rId15"/>
    <p:sldId id="285" r:id="rId16"/>
    <p:sldId id="325" r:id="rId17"/>
    <p:sldId id="326" r:id="rId18"/>
    <p:sldId id="327" r:id="rId19"/>
    <p:sldId id="328" r:id="rId20"/>
    <p:sldId id="329" r:id="rId21"/>
    <p:sldId id="332" r:id="rId22"/>
    <p:sldId id="331" r:id="rId23"/>
    <p:sldId id="26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15:clr>
            <a:srgbClr val="A4A3A4"/>
          </p15:clr>
        </p15:guide>
        <p15:guide id="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Kendall" initials="KK" lastIdx="1" clrIdx="0">
    <p:extLst>
      <p:ext uri="{19B8F6BF-5375-455C-9EA6-DF929625EA0E}">
        <p15:presenceInfo xmlns:p15="http://schemas.microsoft.com/office/powerpoint/2012/main" userId="S::KKendall@emaar.ae::9daa8278-8c5e-4b58-a4cf-1689dab714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49619"/>
    <a:srgbClr val="B1193B"/>
    <a:srgbClr val="000000"/>
    <a:srgbClr val="A6002F"/>
    <a:srgbClr val="FFC20F"/>
    <a:srgbClr val="FFFFFF"/>
    <a:srgbClr val="8D0034"/>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340" autoAdjust="0"/>
  </p:normalViewPr>
  <p:slideViewPr>
    <p:cSldViewPr snapToGrid="0" snapToObjects="1">
      <p:cViewPr>
        <p:scale>
          <a:sx n="60" d="100"/>
          <a:sy n="60" d="100"/>
        </p:scale>
        <p:origin x="1710" y="336"/>
      </p:cViewPr>
      <p:guideLst>
        <p:guide orient="horz" pos="2160"/>
        <p:guide pos="2880"/>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B69276-19C6-184F-9FF7-2E1C1F3CFF6F}" type="datetimeFigureOut">
              <a:rPr lang="en-US" smtClean="0"/>
              <a:pPr/>
              <a:t>9/19/2019</a:t>
            </a:fld>
            <a:endParaRPr lang="es-ES_tradnl"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13D21A-A87F-8E46-80AF-98176F7B9AC8}" type="slidenum">
              <a:rPr lang="es-ES_tradnl" smtClean="0"/>
              <a:pPr/>
              <a:t>‹#›</a:t>
            </a:fld>
            <a:endParaRPr lang="es-ES_tradnl" dirty="0"/>
          </a:p>
        </p:txBody>
      </p:sp>
    </p:spTree>
    <p:extLst>
      <p:ext uri="{BB962C8B-B14F-4D97-AF65-F5344CB8AC3E}">
        <p14:creationId xmlns:p14="http://schemas.microsoft.com/office/powerpoint/2010/main" val="33874747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13D21A-A87F-8E46-80AF-98176F7B9AC8}" type="slidenum">
              <a:rPr lang="es-ES_tradnl" smtClean="0"/>
              <a:pPr/>
              <a:t>11</a:t>
            </a:fld>
            <a:endParaRPr lang="es-ES_tradnl" dirty="0"/>
          </a:p>
        </p:txBody>
      </p:sp>
    </p:spTree>
    <p:extLst>
      <p:ext uri="{BB962C8B-B14F-4D97-AF65-F5344CB8AC3E}">
        <p14:creationId xmlns:p14="http://schemas.microsoft.com/office/powerpoint/2010/main" val="391359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13D21A-A87F-8E46-80AF-98176F7B9AC8}" type="slidenum">
              <a:rPr lang="es-ES_tradnl" smtClean="0"/>
              <a:pPr/>
              <a:t>12</a:t>
            </a:fld>
            <a:endParaRPr lang="es-ES_tradnl" dirty="0"/>
          </a:p>
        </p:txBody>
      </p:sp>
    </p:spTree>
    <p:extLst>
      <p:ext uri="{BB962C8B-B14F-4D97-AF65-F5344CB8AC3E}">
        <p14:creationId xmlns:p14="http://schemas.microsoft.com/office/powerpoint/2010/main" val="3810509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KZ Cover 2 GEN Flag">
    <p:spTree>
      <p:nvGrpSpPr>
        <p:cNvPr id="1" name=""/>
        <p:cNvGrpSpPr/>
        <p:nvPr/>
      </p:nvGrpSpPr>
      <p:grpSpPr>
        <a:xfrm>
          <a:off x="0" y="0"/>
          <a:ext cx="0" cy="0"/>
          <a:chOff x="0" y="0"/>
          <a:chExt cx="0" cy="0"/>
        </a:xfrm>
      </p:grpSpPr>
      <p:pic>
        <p:nvPicPr>
          <p:cNvPr id="12" name="Picture 11" descr="bandera coqueta 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68" y="0"/>
            <a:ext cx="9157368" cy="6858000"/>
          </a:xfrm>
          <a:prstGeom prst="rect">
            <a:avLst/>
          </a:prstGeom>
        </p:spPr>
      </p:pic>
      <p:sp>
        <p:nvSpPr>
          <p:cNvPr id="3" name="Freeform 2"/>
          <p:cNvSpPr/>
          <p:nvPr userDrawn="1"/>
        </p:nvSpPr>
        <p:spPr>
          <a:xfrm>
            <a:off x="-13368" y="-13368"/>
            <a:ext cx="9184105" cy="6911473"/>
          </a:xfrm>
          <a:custGeom>
            <a:avLst/>
            <a:gdLst>
              <a:gd name="connsiteX0" fmla="*/ 4692315 w 9184105"/>
              <a:gd name="connsiteY0" fmla="*/ 0 h 6911473"/>
              <a:gd name="connsiteX1" fmla="*/ 9184105 w 9184105"/>
              <a:gd name="connsiteY1" fmla="*/ 6911473 h 6911473"/>
              <a:gd name="connsiteX2" fmla="*/ 0 w 9184105"/>
              <a:gd name="connsiteY2" fmla="*/ 6898105 h 6911473"/>
              <a:gd name="connsiteX3" fmla="*/ 13368 w 9184105"/>
              <a:gd name="connsiteY3" fmla="*/ 0 h 6911473"/>
              <a:gd name="connsiteX4" fmla="*/ 4692315 w 9184105"/>
              <a:gd name="connsiteY4" fmla="*/ 0 h 691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105" h="6911473">
                <a:moveTo>
                  <a:pt x="4692315" y="0"/>
                </a:moveTo>
                <a:lnTo>
                  <a:pt x="9184105" y="6911473"/>
                </a:lnTo>
                <a:lnTo>
                  <a:pt x="0" y="6898105"/>
                </a:lnTo>
                <a:lnTo>
                  <a:pt x="13368" y="0"/>
                </a:lnTo>
                <a:lnTo>
                  <a:pt x="4692315" y="0"/>
                </a:lnTo>
                <a:close/>
              </a:path>
            </a:pathLst>
          </a:custGeom>
          <a:solidFill>
            <a:srgbClr val="A6002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userDrawn="1"/>
        </p:nvSpPr>
        <p:spPr>
          <a:xfrm>
            <a:off x="-13368" y="-13368"/>
            <a:ext cx="4358105" cy="6911473"/>
          </a:xfrm>
          <a:custGeom>
            <a:avLst/>
            <a:gdLst>
              <a:gd name="connsiteX0" fmla="*/ 0 w 4358105"/>
              <a:gd name="connsiteY0" fmla="*/ 0 h 6911473"/>
              <a:gd name="connsiteX1" fmla="*/ 4358105 w 4358105"/>
              <a:gd name="connsiteY1" fmla="*/ 6911473 h 6911473"/>
              <a:gd name="connsiteX2" fmla="*/ 13368 w 4358105"/>
              <a:gd name="connsiteY2" fmla="*/ 6871368 h 6911473"/>
              <a:gd name="connsiteX3" fmla="*/ 0 w 4358105"/>
              <a:gd name="connsiteY3" fmla="*/ 0 h 6911473"/>
            </a:gdLst>
            <a:ahLst/>
            <a:cxnLst>
              <a:cxn ang="0">
                <a:pos x="connsiteX0" y="connsiteY0"/>
              </a:cxn>
              <a:cxn ang="0">
                <a:pos x="connsiteX1" y="connsiteY1"/>
              </a:cxn>
              <a:cxn ang="0">
                <a:pos x="connsiteX2" y="connsiteY2"/>
              </a:cxn>
              <a:cxn ang="0">
                <a:pos x="connsiteX3" y="connsiteY3"/>
              </a:cxn>
            </a:cxnLst>
            <a:rect l="l" t="t" r="r" b="b"/>
            <a:pathLst>
              <a:path w="4358105" h="6911473">
                <a:moveTo>
                  <a:pt x="0" y="0"/>
                </a:moveTo>
                <a:lnTo>
                  <a:pt x="4358105" y="6911473"/>
                </a:lnTo>
                <a:lnTo>
                  <a:pt x="13368" y="6871368"/>
                </a:lnTo>
                <a:lnTo>
                  <a:pt x="0" y="0"/>
                </a:lnTo>
                <a:close/>
              </a:path>
            </a:pathLst>
          </a:custGeom>
          <a:solidFill>
            <a:srgbClr val="A6002F">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8625" y="360363"/>
            <a:ext cx="2277634" cy="516440"/>
          </a:xfrm>
          <a:prstGeom prst="rect">
            <a:avLst/>
          </a:prstGeom>
        </p:spPr>
      </p:pic>
      <p:sp>
        <p:nvSpPr>
          <p:cNvPr id="8" name="Title 7"/>
          <p:cNvSpPr>
            <a:spLocks noGrp="1"/>
          </p:cNvSpPr>
          <p:nvPr>
            <p:ph type="title"/>
          </p:nvPr>
        </p:nvSpPr>
        <p:spPr>
          <a:xfrm>
            <a:off x="457200" y="5330408"/>
            <a:ext cx="5162550" cy="1527592"/>
          </a:xfrm>
          <a:prstGeom prst="rect">
            <a:avLst/>
          </a:prstGeom>
        </p:spPr>
        <p:txBody>
          <a:bodyPr vert="horz"/>
          <a:lstStyle>
            <a:lvl1pPr algn="l">
              <a:defRPr sz="3800" b="0">
                <a:solidFill>
                  <a:schemeClr val="bg1"/>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Tree>
    <p:extLst>
      <p:ext uri="{BB962C8B-B14F-4D97-AF65-F5344CB8AC3E}">
        <p14:creationId xmlns:p14="http://schemas.microsoft.com/office/powerpoint/2010/main" val="405173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KZ Clean 2 columns">
    <p:spTree>
      <p:nvGrpSpPr>
        <p:cNvPr id="1" name=""/>
        <p:cNvGrpSpPr/>
        <p:nvPr/>
      </p:nvGrpSpPr>
      <p:grpSpPr>
        <a:xfrm>
          <a:off x="0" y="0"/>
          <a:ext cx="0" cy="0"/>
          <a:chOff x="0" y="0"/>
          <a:chExt cx="0" cy="0"/>
        </a:xfrm>
      </p:grpSpPr>
      <p:pic>
        <p:nvPicPr>
          <p:cNvPr id="7"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10"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5" name="Title 1"/>
          <p:cNvSpPr>
            <a:spLocks noGrp="1"/>
          </p:cNvSpPr>
          <p:nvPr>
            <p:ph type="title"/>
          </p:nvPr>
        </p:nvSpPr>
        <p:spPr>
          <a:xfrm>
            <a:off x="222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9" name="Text Placeholder 19"/>
          <p:cNvSpPr>
            <a:spLocks noGrp="1"/>
          </p:cNvSpPr>
          <p:nvPr>
            <p:ph type="body" sz="quarter" idx="10"/>
          </p:nvPr>
        </p:nvSpPr>
        <p:spPr>
          <a:xfrm>
            <a:off x="4672211" y="1793875"/>
            <a:ext cx="3937000"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11" name="Text Placeholder 19"/>
          <p:cNvSpPr>
            <a:spLocks noGrp="1"/>
          </p:cNvSpPr>
          <p:nvPr>
            <p:ph type="body" sz="quarter" idx="11"/>
          </p:nvPr>
        </p:nvSpPr>
        <p:spPr>
          <a:xfrm>
            <a:off x="314325" y="1793875"/>
            <a:ext cx="3937000"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Tree>
    <p:extLst>
      <p:ext uri="{BB962C8B-B14F-4D97-AF65-F5344CB8AC3E}">
        <p14:creationId xmlns:p14="http://schemas.microsoft.com/office/powerpoint/2010/main" val="2139640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Z Clean 3 columns">
    <p:spTree>
      <p:nvGrpSpPr>
        <p:cNvPr id="1" name=""/>
        <p:cNvGrpSpPr/>
        <p:nvPr/>
      </p:nvGrpSpPr>
      <p:grpSpPr>
        <a:xfrm>
          <a:off x="0" y="0"/>
          <a:ext cx="0" cy="0"/>
          <a:chOff x="0" y="0"/>
          <a:chExt cx="0" cy="0"/>
        </a:xfrm>
      </p:grpSpPr>
      <p:pic>
        <p:nvPicPr>
          <p:cNvPr id="7"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10"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4" name="Text Placeholder 19"/>
          <p:cNvSpPr>
            <a:spLocks noGrp="1"/>
          </p:cNvSpPr>
          <p:nvPr>
            <p:ph type="body" sz="quarter" idx="10"/>
          </p:nvPr>
        </p:nvSpPr>
        <p:spPr>
          <a:xfrm>
            <a:off x="206375" y="1793875"/>
            <a:ext cx="28162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5" name="Title 1"/>
          <p:cNvSpPr>
            <a:spLocks noGrp="1"/>
          </p:cNvSpPr>
          <p:nvPr>
            <p:ph type="title"/>
          </p:nvPr>
        </p:nvSpPr>
        <p:spPr>
          <a:xfrm>
            <a:off x="222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6" name="Text Placeholder 19"/>
          <p:cNvSpPr>
            <a:spLocks noGrp="1"/>
          </p:cNvSpPr>
          <p:nvPr>
            <p:ph type="body" sz="quarter" idx="11"/>
          </p:nvPr>
        </p:nvSpPr>
        <p:spPr>
          <a:xfrm>
            <a:off x="3205162" y="1793875"/>
            <a:ext cx="28162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8" name="Text Placeholder 19"/>
          <p:cNvSpPr>
            <a:spLocks noGrp="1"/>
          </p:cNvSpPr>
          <p:nvPr>
            <p:ph type="body" sz="quarter" idx="12"/>
          </p:nvPr>
        </p:nvSpPr>
        <p:spPr>
          <a:xfrm>
            <a:off x="6200774" y="1793875"/>
            <a:ext cx="28162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Tree>
    <p:extLst>
      <p:ext uri="{BB962C8B-B14F-4D97-AF65-F5344CB8AC3E}">
        <p14:creationId xmlns:p14="http://schemas.microsoft.com/office/powerpoint/2010/main" val="33482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right">
    <p:spTree>
      <p:nvGrpSpPr>
        <p:cNvPr id="1" name=""/>
        <p:cNvGrpSpPr/>
        <p:nvPr/>
      </p:nvGrpSpPr>
      <p:grpSpPr>
        <a:xfrm>
          <a:off x="0" y="0"/>
          <a:ext cx="0" cy="0"/>
          <a:chOff x="0" y="0"/>
          <a:chExt cx="0" cy="0"/>
        </a:xfrm>
      </p:grpSpPr>
      <p:pic>
        <p:nvPicPr>
          <p:cNvPr id="14"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15"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18" name="Text Placeholder 19"/>
          <p:cNvSpPr>
            <a:spLocks noGrp="1"/>
          </p:cNvSpPr>
          <p:nvPr>
            <p:ph type="body" sz="quarter" idx="10"/>
          </p:nvPr>
        </p:nvSpPr>
        <p:spPr>
          <a:xfrm>
            <a:off x="4159250"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13" name="Title 1"/>
          <p:cNvSpPr>
            <a:spLocks noGrp="1"/>
          </p:cNvSpPr>
          <p:nvPr>
            <p:ph type="title"/>
          </p:nvPr>
        </p:nvSpPr>
        <p:spPr>
          <a:xfrm>
            <a:off x="4159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31" name="Picture Placeholder 30"/>
          <p:cNvSpPr>
            <a:spLocks noGrp="1"/>
          </p:cNvSpPr>
          <p:nvPr>
            <p:ph type="pic" sz="quarter" idx="11" hasCustomPrompt="1"/>
          </p:nvPr>
        </p:nvSpPr>
        <p:spPr>
          <a:xfrm>
            <a:off x="435941" y="331357"/>
            <a:ext cx="2798035" cy="2798035"/>
          </a:xfrm>
          <a:prstGeom prst="ellipse">
            <a:avLst/>
          </a:prstGeom>
        </p:spPr>
        <p:txBody>
          <a:bodyPr vert="horz"/>
          <a:lstStyle>
            <a:lvl1pPr>
              <a:defRPr sz="2000" baseline="0"/>
            </a:lvl1pPr>
          </a:lstStyle>
          <a:p>
            <a:r>
              <a:rPr lang="en-US" dirty="0"/>
              <a:t>Drag Picture</a:t>
            </a:r>
          </a:p>
        </p:txBody>
      </p:sp>
      <p:sp>
        <p:nvSpPr>
          <p:cNvPr id="32" name="Picture Placeholder 30"/>
          <p:cNvSpPr>
            <a:spLocks noGrp="1"/>
          </p:cNvSpPr>
          <p:nvPr>
            <p:ph type="pic" sz="quarter" idx="12" hasCustomPrompt="1"/>
          </p:nvPr>
        </p:nvSpPr>
        <p:spPr>
          <a:xfrm>
            <a:off x="435941" y="3459557"/>
            <a:ext cx="2798035" cy="2798035"/>
          </a:xfrm>
          <a:prstGeom prst="ellipse">
            <a:avLst/>
          </a:prstGeom>
        </p:spPr>
        <p:txBody>
          <a:bodyPr vert="horz"/>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a:lvl1pPr>
          </a:lstStyle>
          <a:p>
            <a:r>
              <a:rPr lang="en-US" dirty="0"/>
              <a:t>Drag Picture</a:t>
            </a:r>
          </a:p>
          <a:p>
            <a:endParaRPr lang="en-US" dirty="0"/>
          </a:p>
        </p:txBody>
      </p:sp>
    </p:spTree>
    <p:extLst>
      <p:ext uri="{BB962C8B-B14F-4D97-AF65-F5344CB8AC3E}">
        <p14:creationId xmlns:p14="http://schemas.microsoft.com/office/powerpoint/2010/main" val="354367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left">
    <p:spTree>
      <p:nvGrpSpPr>
        <p:cNvPr id="1" name=""/>
        <p:cNvGrpSpPr/>
        <p:nvPr/>
      </p:nvGrpSpPr>
      <p:grpSpPr>
        <a:xfrm>
          <a:off x="0" y="0"/>
          <a:ext cx="0" cy="0"/>
          <a:chOff x="0" y="0"/>
          <a:chExt cx="0" cy="0"/>
        </a:xfrm>
      </p:grpSpPr>
      <p:pic>
        <p:nvPicPr>
          <p:cNvPr id="14"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15"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11" name="Text Placeholder 19"/>
          <p:cNvSpPr>
            <a:spLocks noGrp="1"/>
          </p:cNvSpPr>
          <p:nvPr>
            <p:ph type="body" sz="quarter" idx="10"/>
          </p:nvPr>
        </p:nvSpPr>
        <p:spPr>
          <a:xfrm>
            <a:off x="206375"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12" name="Title 1"/>
          <p:cNvSpPr>
            <a:spLocks noGrp="1"/>
          </p:cNvSpPr>
          <p:nvPr>
            <p:ph type="title"/>
          </p:nvPr>
        </p:nvSpPr>
        <p:spPr>
          <a:xfrm>
            <a:off x="222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9" name="Picture Placeholder 30"/>
          <p:cNvSpPr>
            <a:spLocks noGrp="1"/>
          </p:cNvSpPr>
          <p:nvPr>
            <p:ph type="pic" sz="quarter" idx="11" hasCustomPrompt="1"/>
          </p:nvPr>
        </p:nvSpPr>
        <p:spPr>
          <a:xfrm>
            <a:off x="5642941" y="331357"/>
            <a:ext cx="2798035" cy="2798035"/>
          </a:xfrm>
          <a:prstGeom prst="ellipse">
            <a:avLst/>
          </a:prstGeom>
        </p:spPr>
        <p:txBody>
          <a:bodyPr vert="horz"/>
          <a:lstStyle>
            <a:lvl1pPr>
              <a:defRPr sz="2000" baseline="0"/>
            </a:lvl1pPr>
          </a:lstStyle>
          <a:p>
            <a:r>
              <a:rPr lang="en-US" dirty="0"/>
              <a:t>Drag Picture</a:t>
            </a:r>
          </a:p>
        </p:txBody>
      </p:sp>
      <p:sp>
        <p:nvSpPr>
          <p:cNvPr id="10" name="Picture Placeholder 30"/>
          <p:cNvSpPr>
            <a:spLocks noGrp="1"/>
          </p:cNvSpPr>
          <p:nvPr>
            <p:ph type="pic" sz="quarter" idx="12" hasCustomPrompt="1"/>
          </p:nvPr>
        </p:nvSpPr>
        <p:spPr>
          <a:xfrm>
            <a:off x="5642941" y="3459557"/>
            <a:ext cx="2798035" cy="2798035"/>
          </a:xfrm>
          <a:prstGeom prst="ellipse">
            <a:avLst/>
          </a:prstGeom>
        </p:spPr>
        <p:txBody>
          <a:bodyPr vert="horz"/>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a:lvl1pPr>
          </a:lstStyle>
          <a:p>
            <a:r>
              <a:rPr lang="en-US" dirty="0"/>
              <a:t>Drag Picture</a:t>
            </a:r>
          </a:p>
          <a:p>
            <a:endParaRPr lang="en-US" dirty="0"/>
          </a:p>
        </p:txBody>
      </p:sp>
    </p:spTree>
    <p:extLst>
      <p:ext uri="{BB962C8B-B14F-4D97-AF65-F5344CB8AC3E}">
        <p14:creationId xmlns:p14="http://schemas.microsoft.com/office/powerpoint/2010/main" val="4175766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right">
    <p:spTree>
      <p:nvGrpSpPr>
        <p:cNvPr id="1" name=""/>
        <p:cNvGrpSpPr/>
        <p:nvPr/>
      </p:nvGrpSpPr>
      <p:grpSpPr>
        <a:xfrm>
          <a:off x="0" y="0"/>
          <a:ext cx="0" cy="0"/>
          <a:chOff x="0" y="0"/>
          <a:chExt cx="0" cy="0"/>
        </a:xfrm>
      </p:grpSpPr>
      <p:pic>
        <p:nvPicPr>
          <p:cNvPr id="14"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15"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18" name="Text Placeholder 19"/>
          <p:cNvSpPr>
            <a:spLocks noGrp="1"/>
          </p:cNvSpPr>
          <p:nvPr>
            <p:ph type="body" sz="quarter" idx="10"/>
          </p:nvPr>
        </p:nvSpPr>
        <p:spPr>
          <a:xfrm>
            <a:off x="4159250"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19" name="Title 1"/>
          <p:cNvSpPr>
            <a:spLocks noGrp="1"/>
          </p:cNvSpPr>
          <p:nvPr>
            <p:ph type="title"/>
          </p:nvPr>
        </p:nvSpPr>
        <p:spPr>
          <a:xfrm>
            <a:off x="4159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22" name="Picture Placeholder 30"/>
          <p:cNvSpPr>
            <a:spLocks noGrp="1"/>
          </p:cNvSpPr>
          <p:nvPr>
            <p:ph type="pic" sz="quarter" idx="11" hasCustomPrompt="1"/>
          </p:nvPr>
        </p:nvSpPr>
        <p:spPr>
          <a:xfrm>
            <a:off x="1049388" y="278054"/>
            <a:ext cx="1791409" cy="1791409"/>
          </a:xfrm>
          <a:prstGeom prst="ellipse">
            <a:avLst/>
          </a:prstGeom>
        </p:spPr>
        <p:txBody>
          <a:bodyPr vert="horz"/>
          <a:lstStyle>
            <a:lvl1pPr>
              <a:defRPr sz="2000" baseline="0"/>
            </a:lvl1pPr>
          </a:lstStyle>
          <a:p>
            <a:r>
              <a:rPr lang="en-US" dirty="0"/>
              <a:t>Drag Picture</a:t>
            </a:r>
          </a:p>
        </p:txBody>
      </p:sp>
      <p:sp>
        <p:nvSpPr>
          <p:cNvPr id="24" name="Picture Placeholder 30"/>
          <p:cNvSpPr>
            <a:spLocks noGrp="1"/>
          </p:cNvSpPr>
          <p:nvPr>
            <p:ph type="pic" sz="quarter" idx="12" hasCustomPrompt="1"/>
          </p:nvPr>
        </p:nvSpPr>
        <p:spPr>
          <a:xfrm>
            <a:off x="1049388" y="2325929"/>
            <a:ext cx="1791409" cy="1791409"/>
          </a:xfrm>
          <a:prstGeom prst="ellipse">
            <a:avLst/>
          </a:prstGeom>
        </p:spPr>
        <p:txBody>
          <a:bodyPr vert="horz"/>
          <a:lstStyle>
            <a:lvl1pPr>
              <a:defRPr sz="2000" baseline="0"/>
            </a:lvl1pPr>
          </a:lstStyle>
          <a:p>
            <a:r>
              <a:rPr lang="en-US" dirty="0"/>
              <a:t>Drag Picture</a:t>
            </a:r>
          </a:p>
        </p:txBody>
      </p:sp>
      <p:sp>
        <p:nvSpPr>
          <p:cNvPr id="25" name="Picture Placeholder 30"/>
          <p:cNvSpPr>
            <a:spLocks noGrp="1"/>
          </p:cNvSpPr>
          <p:nvPr>
            <p:ph type="pic" sz="quarter" idx="13" hasCustomPrompt="1"/>
          </p:nvPr>
        </p:nvSpPr>
        <p:spPr>
          <a:xfrm>
            <a:off x="1049388" y="4405554"/>
            <a:ext cx="1791409" cy="1791409"/>
          </a:xfrm>
          <a:prstGeom prst="ellipse">
            <a:avLst/>
          </a:prstGeom>
        </p:spPr>
        <p:txBody>
          <a:bodyPr vert="horz"/>
          <a:lstStyle>
            <a:lvl1pPr>
              <a:defRPr sz="2000" baseline="0"/>
            </a:lvl1pPr>
          </a:lstStyle>
          <a:p>
            <a:r>
              <a:rPr lang="en-US" dirty="0"/>
              <a:t>Drag Picture</a:t>
            </a:r>
          </a:p>
        </p:txBody>
      </p:sp>
    </p:spTree>
    <p:extLst>
      <p:ext uri="{BB962C8B-B14F-4D97-AF65-F5344CB8AC3E}">
        <p14:creationId xmlns:p14="http://schemas.microsoft.com/office/powerpoint/2010/main" val="285782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left">
    <p:spTree>
      <p:nvGrpSpPr>
        <p:cNvPr id="1" name=""/>
        <p:cNvGrpSpPr/>
        <p:nvPr/>
      </p:nvGrpSpPr>
      <p:grpSpPr>
        <a:xfrm>
          <a:off x="0" y="0"/>
          <a:ext cx="0" cy="0"/>
          <a:chOff x="0" y="0"/>
          <a:chExt cx="0" cy="0"/>
        </a:xfrm>
      </p:grpSpPr>
      <p:pic>
        <p:nvPicPr>
          <p:cNvPr id="14"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15"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11" name="Text Placeholder 19"/>
          <p:cNvSpPr>
            <a:spLocks noGrp="1"/>
          </p:cNvSpPr>
          <p:nvPr>
            <p:ph type="body" sz="quarter" idx="10"/>
          </p:nvPr>
        </p:nvSpPr>
        <p:spPr>
          <a:xfrm>
            <a:off x="206375"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12" name="Title 1"/>
          <p:cNvSpPr>
            <a:spLocks noGrp="1"/>
          </p:cNvSpPr>
          <p:nvPr>
            <p:ph type="title"/>
          </p:nvPr>
        </p:nvSpPr>
        <p:spPr>
          <a:xfrm>
            <a:off x="222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13" name="Picture Placeholder 30"/>
          <p:cNvSpPr>
            <a:spLocks noGrp="1"/>
          </p:cNvSpPr>
          <p:nvPr>
            <p:ph type="pic" sz="quarter" idx="11" hasCustomPrompt="1"/>
          </p:nvPr>
        </p:nvSpPr>
        <p:spPr>
          <a:xfrm>
            <a:off x="6145263" y="278054"/>
            <a:ext cx="1791409" cy="1791409"/>
          </a:xfrm>
          <a:prstGeom prst="ellipse">
            <a:avLst/>
          </a:prstGeom>
        </p:spPr>
        <p:txBody>
          <a:bodyPr vert="horz"/>
          <a:lstStyle>
            <a:lvl1pPr>
              <a:defRPr sz="2000" baseline="0"/>
            </a:lvl1pPr>
          </a:lstStyle>
          <a:p>
            <a:r>
              <a:rPr lang="en-US" dirty="0"/>
              <a:t>Drag Picture</a:t>
            </a:r>
          </a:p>
        </p:txBody>
      </p:sp>
      <p:sp>
        <p:nvSpPr>
          <p:cNvPr id="19" name="Picture Placeholder 30"/>
          <p:cNvSpPr>
            <a:spLocks noGrp="1"/>
          </p:cNvSpPr>
          <p:nvPr>
            <p:ph type="pic" sz="quarter" idx="12" hasCustomPrompt="1"/>
          </p:nvPr>
        </p:nvSpPr>
        <p:spPr>
          <a:xfrm>
            <a:off x="6145263" y="2325929"/>
            <a:ext cx="1791409" cy="1791409"/>
          </a:xfrm>
          <a:prstGeom prst="ellipse">
            <a:avLst/>
          </a:prstGeom>
        </p:spPr>
        <p:txBody>
          <a:bodyPr vert="horz"/>
          <a:lstStyle>
            <a:lvl1pPr>
              <a:defRPr sz="2000" baseline="0"/>
            </a:lvl1pPr>
          </a:lstStyle>
          <a:p>
            <a:r>
              <a:rPr lang="en-US" dirty="0"/>
              <a:t>Drag Picture</a:t>
            </a:r>
          </a:p>
        </p:txBody>
      </p:sp>
      <p:sp>
        <p:nvSpPr>
          <p:cNvPr id="20" name="Picture Placeholder 30"/>
          <p:cNvSpPr>
            <a:spLocks noGrp="1"/>
          </p:cNvSpPr>
          <p:nvPr>
            <p:ph type="pic" sz="quarter" idx="13" hasCustomPrompt="1"/>
          </p:nvPr>
        </p:nvSpPr>
        <p:spPr>
          <a:xfrm>
            <a:off x="6145263" y="4405554"/>
            <a:ext cx="1791409" cy="1791409"/>
          </a:xfrm>
          <a:prstGeom prst="ellipse">
            <a:avLst/>
          </a:prstGeom>
        </p:spPr>
        <p:txBody>
          <a:bodyPr vert="horz"/>
          <a:lstStyle>
            <a:lvl1pPr>
              <a:defRPr sz="2000" baseline="0"/>
            </a:lvl1pPr>
          </a:lstStyle>
          <a:p>
            <a:r>
              <a:rPr lang="en-US" dirty="0"/>
              <a:t>Drag Picture</a:t>
            </a:r>
          </a:p>
        </p:txBody>
      </p:sp>
    </p:spTree>
    <p:extLst>
      <p:ext uri="{BB962C8B-B14F-4D97-AF65-F5344CB8AC3E}">
        <p14:creationId xmlns:p14="http://schemas.microsoft.com/office/powerpoint/2010/main" val="1445657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full photo header">
    <p:spTree>
      <p:nvGrpSpPr>
        <p:cNvPr id="1" name=""/>
        <p:cNvGrpSpPr/>
        <p:nvPr/>
      </p:nvGrpSpPr>
      <p:grpSpPr>
        <a:xfrm>
          <a:off x="0" y="0"/>
          <a:ext cx="0" cy="0"/>
          <a:chOff x="0" y="0"/>
          <a:chExt cx="0" cy="0"/>
        </a:xfrm>
      </p:grpSpPr>
      <p:pic>
        <p:nvPicPr>
          <p:cNvPr id="3" name="Imagen 12" descr="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653538"/>
            <a:ext cx="9156700" cy="1334262"/>
          </a:xfrm>
          <a:prstGeom prst="rect">
            <a:avLst/>
          </a:prstGeom>
        </p:spPr>
      </p:pic>
      <p:pic>
        <p:nvPicPr>
          <p:cNvPr id="4" name="Imagen 13" descr="pleca.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5"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7" name="Text Placeholder 19"/>
          <p:cNvSpPr>
            <a:spLocks noGrp="1"/>
          </p:cNvSpPr>
          <p:nvPr>
            <p:ph type="body" sz="quarter" idx="10"/>
          </p:nvPr>
        </p:nvSpPr>
        <p:spPr>
          <a:xfrm>
            <a:off x="134142" y="4178856"/>
            <a:ext cx="4501357" cy="2704544"/>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8" name="Text Placeholder 19"/>
          <p:cNvSpPr>
            <a:spLocks noGrp="1"/>
          </p:cNvSpPr>
          <p:nvPr>
            <p:ph type="body" sz="quarter" idx="11"/>
          </p:nvPr>
        </p:nvSpPr>
        <p:spPr>
          <a:xfrm>
            <a:off x="4698999" y="4178856"/>
            <a:ext cx="4333876" cy="2663269"/>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10" name="Title 1"/>
          <p:cNvSpPr txBox="1">
            <a:spLocks/>
          </p:cNvSpPr>
          <p:nvPr userDrawn="1"/>
        </p:nvSpPr>
        <p:spPr>
          <a:xfrm>
            <a:off x="142875" y="3108159"/>
            <a:ext cx="8890000" cy="1007197"/>
          </a:xfrm>
          <a:prstGeom prst="rect">
            <a:avLst/>
          </a:prstGeom>
        </p:spPr>
        <p:txBody>
          <a:bodyPr vert="horz"/>
          <a:lstStyle>
            <a:lvl1pPr algn="l" defTabSz="457200" rtl="0" eaLnBrk="1" latinLnBrk="0" hangingPunct="1">
              <a:spcBef>
                <a:spcPct val="0"/>
              </a:spcBef>
              <a:buNone/>
              <a:defRPr sz="3600" b="0" kern="1200">
                <a:solidFill>
                  <a:srgbClr val="A6002F"/>
                </a:solidFill>
                <a:latin typeface="Open Sans"/>
                <a:ea typeface="+mj-ea"/>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14" name="Picture Placeholder 13"/>
          <p:cNvSpPr>
            <a:spLocks noGrp="1"/>
          </p:cNvSpPr>
          <p:nvPr>
            <p:ph type="pic" sz="quarter" idx="12"/>
          </p:nvPr>
        </p:nvSpPr>
        <p:spPr>
          <a:xfrm>
            <a:off x="-1651000" y="-392492"/>
            <a:ext cx="12522200" cy="3551618"/>
          </a:xfrm>
          <a:prstGeom prst="ellipseRibbon">
            <a:avLst>
              <a:gd name="adj1" fmla="val 9287"/>
              <a:gd name="adj2" fmla="val 75000"/>
              <a:gd name="adj3" fmla="val 9287"/>
            </a:avLst>
          </a:prstGeom>
        </p:spPr>
        <p:txBody>
          <a:bodyPr vert="horz"/>
          <a:lstStyle/>
          <a:p>
            <a:endParaRPr lang="en-US"/>
          </a:p>
        </p:txBody>
      </p:sp>
    </p:spTree>
    <p:extLst>
      <p:ext uri="{BB962C8B-B14F-4D97-AF65-F5344CB8AC3E}">
        <p14:creationId xmlns:p14="http://schemas.microsoft.com/office/powerpoint/2010/main" val="3006838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full photo left">
    <p:spTree>
      <p:nvGrpSpPr>
        <p:cNvPr id="1" name=""/>
        <p:cNvGrpSpPr/>
        <p:nvPr/>
      </p:nvGrpSpPr>
      <p:grpSpPr>
        <a:xfrm>
          <a:off x="0" y="0"/>
          <a:ext cx="0" cy="0"/>
          <a:chOff x="0" y="0"/>
          <a:chExt cx="0" cy="0"/>
        </a:xfrm>
      </p:grpSpPr>
      <p:sp>
        <p:nvSpPr>
          <p:cNvPr id="4" name="Text Placeholder 19"/>
          <p:cNvSpPr>
            <a:spLocks noGrp="1"/>
          </p:cNvSpPr>
          <p:nvPr>
            <p:ph type="body" sz="quarter" idx="10"/>
          </p:nvPr>
        </p:nvSpPr>
        <p:spPr>
          <a:xfrm>
            <a:off x="4159250"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pic>
        <p:nvPicPr>
          <p:cNvPr id="5"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6"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7" name="Title 1"/>
          <p:cNvSpPr>
            <a:spLocks noGrp="1"/>
          </p:cNvSpPr>
          <p:nvPr>
            <p:ph type="title"/>
          </p:nvPr>
        </p:nvSpPr>
        <p:spPr>
          <a:xfrm>
            <a:off x="4159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11" name="Picture Placeholder 8"/>
          <p:cNvSpPr>
            <a:spLocks noGrp="1"/>
          </p:cNvSpPr>
          <p:nvPr>
            <p:ph type="pic" sz="quarter" idx="11"/>
          </p:nvPr>
        </p:nvSpPr>
        <p:spPr>
          <a:xfrm>
            <a:off x="-12700" y="0"/>
            <a:ext cx="3846513" cy="6858000"/>
          </a:xfrm>
          <a:prstGeom prst="rect">
            <a:avLst/>
          </a:prstGeom>
        </p:spPr>
        <p:txBody>
          <a:bodyPr vert="horz"/>
          <a:lstStyle/>
          <a:p>
            <a:endParaRPr lang="en-US"/>
          </a:p>
        </p:txBody>
      </p:sp>
    </p:spTree>
    <p:extLst>
      <p:ext uri="{BB962C8B-B14F-4D97-AF65-F5344CB8AC3E}">
        <p14:creationId xmlns:p14="http://schemas.microsoft.com/office/powerpoint/2010/main" val="34102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full photo right">
    <p:spTree>
      <p:nvGrpSpPr>
        <p:cNvPr id="1" name=""/>
        <p:cNvGrpSpPr/>
        <p:nvPr/>
      </p:nvGrpSpPr>
      <p:grpSpPr>
        <a:xfrm>
          <a:off x="0" y="0"/>
          <a:ext cx="0" cy="0"/>
          <a:chOff x="0" y="0"/>
          <a:chExt cx="0" cy="0"/>
        </a:xfrm>
      </p:grpSpPr>
      <p:pic>
        <p:nvPicPr>
          <p:cNvPr id="3"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4"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6" name="Text Placeholder 19"/>
          <p:cNvSpPr>
            <a:spLocks noGrp="1"/>
          </p:cNvSpPr>
          <p:nvPr>
            <p:ph type="body" sz="quarter" idx="10"/>
          </p:nvPr>
        </p:nvSpPr>
        <p:spPr>
          <a:xfrm>
            <a:off x="206375"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7" name="Title 1"/>
          <p:cNvSpPr>
            <a:spLocks noGrp="1"/>
          </p:cNvSpPr>
          <p:nvPr>
            <p:ph type="title"/>
          </p:nvPr>
        </p:nvSpPr>
        <p:spPr>
          <a:xfrm>
            <a:off x="222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8" name="Picture Placeholder 8"/>
          <p:cNvSpPr>
            <a:spLocks noGrp="1"/>
          </p:cNvSpPr>
          <p:nvPr>
            <p:ph type="pic" sz="quarter" idx="11"/>
          </p:nvPr>
        </p:nvSpPr>
        <p:spPr>
          <a:xfrm>
            <a:off x="5310186" y="0"/>
            <a:ext cx="3846513" cy="6858000"/>
          </a:xfrm>
          <a:prstGeom prst="rect">
            <a:avLst/>
          </a:prstGeom>
        </p:spPr>
        <p:txBody>
          <a:bodyPr vert="horz"/>
          <a:lstStyle/>
          <a:p>
            <a:endParaRPr lang="en-US"/>
          </a:p>
        </p:txBody>
      </p:sp>
    </p:spTree>
    <p:extLst>
      <p:ext uri="{BB962C8B-B14F-4D97-AF65-F5344CB8AC3E}">
        <p14:creationId xmlns:p14="http://schemas.microsoft.com/office/powerpoint/2010/main" val="341022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Imagen 9" descr="pleca9-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25400"/>
            <a:ext cx="9144000" cy="6858000"/>
          </a:xfrm>
          <a:prstGeom prst="rect">
            <a:avLst/>
          </a:prstGeom>
        </p:spPr>
      </p:pic>
      <p:sp>
        <p:nvSpPr>
          <p:cNvPr id="9" name="Text Placeholder 19"/>
          <p:cNvSpPr>
            <a:spLocks noGrp="1"/>
          </p:cNvSpPr>
          <p:nvPr>
            <p:ph type="body" sz="quarter" idx="10"/>
          </p:nvPr>
        </p:nvSpPr>
        <p:spPr>
          <a:xfrm>
            <a:off x="4159250"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10"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11" name="Title 1"/>
          <p:cNvSpPr>
            <a:spLocks noGrp="1"/>
          </p:cNvSpPr>
          <p:nvPr>
            <p:ph type="title"/>
          </p:nvPr>
        </p:nvSpPr>
        <p:spPr>
          <a:xfrm>
            <a:off x="4159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Tree>
    <p:extLst>
      <p:ext uri="{BB962C8B-B14F-4D97-AF65-F5344CB8AC3E}">
        <p14:creationId xmlns:p14="http://schemas.microsoft.com/office/powerpoint/2010/main" val="61518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Z Cover 1 GEN KidZ">
    <p:spTree>
      <p:nvGrpSpPr>
        <p:cNvPr id="1" name=""/>
        <p:cNvGrpSpPr/>
        <p:nvPr/>
      </p:nvGrpSpPr>
      <p:grpSpPr>
        <a:xfrm>
          <a:off x="0" y="0"/>
          <a:ext cx="0" cy="0"/>
          <a:chOff x="0" y="0"/>
          <a:chExt cx="0" cy="0"/>
        </a:xfrm>
      </p:grpSpPr>
      <p:pic>
        <p:nvPicPr>
          <p:cNvPr id="2" name="Imagen 3" descr="cover ppt-0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74119" cy="6887111"/>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8625" y="360363"/>
            <a:ext cx="2277634" cy="516440"/>
          </a:xfrm>
          <a:prstGeom prst="rect">
            <a:avLst/>
          </a:prstGeom>
        </p:spPr>
      </p:pic>
      <p:sp>
        <p:nvSpPr>
          <p:cNvPr id="8" name="Title 7"/>
          <p:cNvSpPr>
            <a:spLocks noGrp="1"/>
          </p:cNvSpPr>
          <p:nvPr>
            <p:ph type="title"/>
          </p:nvPr>
        </p:nvSpPr>
        <p:spPr>
          <a:xfrm>
            <a:off x="457200" y="5330408"/>
            <a:ext cx="5162550" cy="1527592"/>
          </a:xfrm>
          <a:prstGeom prst="rect">
            <a:avLst/>
          </a:prstGeom>
        </p:spPr>
        <p:txBody>
          <a:bodyPr vert="horz"/>
          <a:lstStyle>
            <a:lvl1pPr algn="l">
              <a:defRPr sz="3800" b="0">
                <a:solidFill>
                  <a:schemeClr val="bg1"/>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Tree>
    <p:extLst>
      <p:ext uri="{BB962C8B-B14F-4D97-AF65-F5344CB8AC3E}">
        <p14:creationId xmlns:p14="http://schemas.microsoft.com/office/powerpoint/2010/main" val="4119266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pic>
        <p:nvPicPr>
          <p:cNvPr id="2" name="Imagen 1" descr="pleca 0-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684" y="13230"/>
            <a:ext cx="9144000" cy="6858000"/>
          </a:xfrm>
          <a:prstGeom prst="rect">
            <a:avLst/>
          </a:prstGeom>
        </p:spPr>
      </p:pic>
      <p:sp>
        <p:nvSpPr>
          <p:cNvPr id="5" name="Text Placeholder 19"/>
          <p:cNvSpPr>
            <a:spLocks noGrp="1"/>
          </p:cNvSpPr>
          <p:nvPr>
            <p:ph type="body" sz="quarter" idx="10"/>
          </p:nvPr>
        </p:nvSpPr>
        <p:spPr>
          <a:xfrm>
            <a:off x="4159250"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6" name="Title 1"/>
          <p:cNvSpPr>
            <a:spLocks noGrp="1"/>
          </p:cNvSpPr>
          <p:nvPr>
            <p:ph type="title"/>
          </p:nvPr>
        </p:nvSpPr>
        <p:spPr>
          <a:xfrm>
            <a:off x="4159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Tree>
    <p:extLst>
      <p:ext uri="{BB962C8B-B14F-4D97-AF65-F5344CB8AC3E}">
        <p14:creationId xmlns:p14="http://schemas.microsoft.com/office/powerpoint/2010/main" val="960765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full photo">
    <p:spTree>
      <p:nvGrpSpPr>
        <p:cNvPr id="1" name=""/>
        <p:cNvGrpSpPr/>
        <p:nvPr/>
      </p:nvGrpSpPr>
      <p:grpSpPr>
        <a:xfrm>
          <a:off x="0" y="0"/>
          <a:ext cx="0" cy="0"/>
          <a:chOff x="0" y="0"/>
          <a:chExt cx="0" cy="0"/>
        </a:xfrm>
      </p:grpSpPr>
      <p:pic>
        <p:nvPicPr>
          <p:cNvPr id="2" name="Imagen 1" descr="pleca11-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12700"/>
            <a:ext cx="9144000" cy="6858000"/>
          </a:xfrm>
          <a:prstGeom prst="rect">
            <a:avLst/>
          </a:prstGeom>
        </p:spPr>
      </p:pic>
      <p:sp>
        <p:nvSpPr>
          <p:cNvPr id="4" name="Text Placeholder 19"/>
          <p:cNvSpPr>
            <a:spLocks noGrp="1"/>
          </p:cNvSpPr>
          <p:nvPr>
            <p:ph type="body" sz="quarter" idx="10"/>
          </p:nvPr>
        </p:nvSpPr>
        <p:spPr>
          <a:xfrm>
            <a:off x="4159250"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5" name="Title 1"/>
          <p:cNvSpPr>
            <a:spLocks noGrp="1"/>
          </p:cNvSpPr>
          <p:nvPr>
            <p:ph type="title"/>
          </p:nvPr>
        </p:nvSpPr>
        <p:spPr>
          <a:xfrm>
            <a:off x="4159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Tree>
    <p:extLst>
      <p:ext uri="{BB962C8B-B14F-4D97-AF65-F5344CB8AC3E}">
        <p14:creationId xmlns:p14="http://schemas.microsoft.com/office/powerpoint/2010/main" val="3006838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full photo">
    <p:spTree>
      <p:nvGrpSpPr>
        <p:cNvPr id="1" name=""/>
        <p:cNvGrpSpPr/>
        <p:nvPr/>
      </p:nvGrpSpPr>
      <p:grpSpPr>
        <a:xfrm>
          <a:off x="0" y="0"/>
          <a:ext cx="0" cy="0"/>
          <a:chOff x="0" y="0"/>
          <a:chExt cx="0" cy="0"/>
        </a:xfrm>
      </p:grpSpPr>
      <p:pic>
        <p:nvPicPr>
          <p:cNvPr id="2" name="Imagen 7" descr="pleca-08-04.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320" y="10160"/>
            <a:ext cx="9144000" cy="6858000"/>
          </a:xfrm>
          <a:prstGeom prst="rect">
            <a:avLst/>
          </a:prstGeom>
        </p:spPr>
      </p:pic>
      <p:sp>
        <p:nvSpPr>
          <p:cNvPr id="4" name="Text Placeholder 19"/>
          <p:cNvSpPr>
            <a:spLocks noGrp="1"/>
          </p:cNvSpPr>
          <p:nvPr>
            <p:ph type="body" sz="quarter" idx="10"/>
          </p:nvPr>
        </p:nvSpPr>
        <p:spPr>
          <a:xfrm>
            <a:off x="4159250"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5" name="Title 1"/>
          <p:cNvSpPr>
            <a:spLocks noGrp="1"/>
          </p:cNvSpPr>
          <p:nvPr>
            <p:ph type="title"/>
          </p:nvPr>
        </p:nvSpPr>
        <p:spPr>
          <a:xfrm>
            <a:off x="4159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Tree>
    <p:extLst>
      <p:ext uri="{BB962C8B-B14F-4D97-AF65-F5344CB8AC3E}">
        <p14:creationId xmlns:p14="http://schemas.microsoft.com/office/powerpoint/2010/main" val="3006838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full photo">
    <p:spTree>
      <p:nvGrpSpPr>
        <p:cNvPr id="1" name=""/>
        <p:cNvGrpSpPr/>
        <p:nvPr/>
      </p:nvGrpSpPr>
      <p:grpSpPr>
        <a:xfrm>
          <a:off x="0" y="0"/>
          <a:ext cx="0" cy="0"/>
          <a:chOff x="0" y="0"/>
          <a:chExt cx="0" cy="0"/>
        </a:xfrm>
      </p:grpSpPr>
      <p:pic>
        <p:nvPicPr>
          <p:cNvPr id="2" name="Imagen 3" descr="plecasNpng-06.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456" y="13230"/>
            <a:ext cx="9144000" cy="6858000"/>
          </a:xfrm>
          <a:prstGeom prst="rect">
            <a:avLst/>
          </a:prstGeom>
        </p:spPr>
      </p:pic>
      <p:sp>
        <p:nvSpPr>
          <p:cNvPr id="4" name="Text Placeholder 19"/>
          <p:cNvSpPr>
            <a:spLocks noGrp="1"/>
          </p:cNvSpPr>
          <p:nvPr>
            <p:ph type="body" sz="quarter" idx="10"/>
          </p:nvPr>
        </p:nvSpPr>
        <p:spPr>
          <a:xfrm>
            <a:off x="206375"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5" name="Title 1"/>
          <p:cNvSpPr>
            <a:spLocks noGrp="1"/>
          </p:cNvSpPr>
          <p:nvPr>
            <p:ph type="title"/>
          </p:nvPr>
        </p:nvSpPr>
        <p:spPr>
          <a:xfrm>
            <a:off x="222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Tree>
    <p:extLst>
      <p:ext uri="{BB962C8B-B14F-4D97-AF65-F5344CB8AC3E}">
        <p14:creationId xmlns:p14="http://schemas.microsoft.com/office/powerpoint/2010/main" val="3006838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full photo">
    <p:spTree>
      <p:nvGrpSpPr>
        <p:cNvPr id="1" name=""/>
        <p:cNvGrpSpPr/>
        <p:nvPr/>
      </p:nvGrpSpPr>
      <p:grpSpPr>
        <a:xfrm>
          <a:off x="0" y="0"/>
          <a:ext cx="0" cy="0"/>
          <a:chOff x="0" y="0"/>
          <a:chExt cx="0" cy="0"/>
        </a:xfrm>
      </p:grpSpPr>
      <p:pic>
        <p:nvPicPr>
          <p:cNvPr id="2" name="Imagen 4" descr="plecas ppt-06.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320" y="20320"/>
            <a:ext cx="9144000" cy="6858000"/>
          </a:xfrm>
          <a:prstGeom prst="rect">
            <a:avLst/>
          </a:prstGeom>
        </p:spPr>
      </p:pic>
      <p:sp>
        <p:nvSpPr>
          <p:cNvPr id="4" name="Text Placeholder 19"/>
          <p:cNvSpPr>
            <a:spLocks noGrp="1"/>
          </p:cNvSpPr>
          <p:nvPr>
            <p:ph type="body" sz="quarter" idx="10"/>
          </p:nvPr>
        </p:nvSpPr>
        <p:spPr>
          <a:xfrm>
            <a:off x="206375"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5" name="Title 1"/>
          <p:cNvSpPr>
            <a:spLocks noGrp="1"/>
          </p:cNvSpPr>
          <p:nvPr>
            <p:ph type="title"/>
          </p:nvPr>
        </p:nvSpPr>
        <p:spPr>
          <a:xfrm>
            <a:off x="222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Tree>
    <p:extLst>
      <p:ext uri="{BB962C8B-B14F-4D97-AF65-F5344CB8AC3E}">
        <p14:creationId xmlns:p14="http://schemas.microsoft.com/office/powerpoint/2010/main" val="960765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full photo">
    <p:spTree>
      <p:nvGrpSpPr>
        <p:cNvPr id="1" name=""/>
        <p:cNvGrpSpPr/>
        <p:nvPr/>
      </p:nvGrpSpPr>
      <p:grpSpPr>
        <a:xfrm>
          <a:off x="0" y="0"/>
          <a:ext cx="0" cy="0"/>
          <a:chOff x="0" y="0"/>
          <a:chExt cx="0" cy="0"/>
        </a:xfrm>
      </p:grpSpPr>
      <p:pic>
        <p:nvPicPr>
          <p:cNvPr id="2" name="Imagen 4" descr="plecas 4 ppt-06.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320" y="20320"/>
            <a:ext cx="9144000" cy="6858000"/>
          </a:xfrm>
          <a:prstGeom prst="rect">
            <a:avLst/>
          </a:prstGeom>
        </p:spPr>
      </p:pic>
      <p:sp>
        <p:nvSpPr>
          <p:cNvPr id="4" name="Text Placeholder 19"/>
          <p:cNvSpPr>
            <a:spLocks noGrp="1"/>
          </p:cNvSpPr>
          <p:nvPr>
            <p:ph type="body" sz="quarter" idx="10"/>
          </p:nvPr>
        </p:nvSpPr>
        <p:spPr>
          <a:xfrm>
            <a:off x="206375" y="1793875"/>
            <a:ext cx="4746625"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5" name="Title 1"/>
          <p:cNvSpPr>
            <a:spLocks noGrp="1"/>
          </p:cNvSpPr>
          <p:nvPr>
            <p:ph type="title"/>
          </p:nvPr>
        </p:nvSpPr>
        <p:spPr>
          <a:xfrm>
            <a:off x="222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Tree>
    <p:extLst>
      <p:ext uri="{BB962C8B-B14F-4D97-AF65-F5344CB8AC3E}">
        <p14:creationId xmlns:p14="http://schemas.microsoft.com/office/powerpoint/2010/main" val="960765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anKs!">
    <p:spTree>
      <p:nvGrpSpPr>
        <p:cNvPr id="1" name=""/>
        <p:cNvGrpSpPr/>
        <p:nvPr/>
      </p:nvGrpSpPr>
      <p:grpSpPr>
        <a:xfrm>
          <a:off x="0" y="0"/>
          <a:ext cx="0" cy="0"/>
          <a:chOff x="0" y="0"/>
          <a:chExt cx="0" cy="0"/>
        </a:xfrm>
      </p:grpSpPr>
      <p:pic>
        <p:nvPicPr>
          <p:cNvPr id="4" name="Picture 3" descr="separador-0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59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30509" y="5739858"/>
            <a:ext cx="2277634" cy="516440"/>
          </a:xfrm>
          <a:prstGeom prst="rect">
            <a:avLst/>
          </a:prstGeom>
        </p:spPr>
      </p:pic>
      <p:pic>
        <p:nvPicPr>
          <p:cNvPr id="3" name="Picture 2" descr="Asset 11.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400" y="4578062"/>
            <a:ext cx="2676144" cy="2679192"/>
          </a:xfrm>
          <a:prstGeom prst="rect">
            <a:avLst/>
          </a:prstGeom>
        </p:spPr>
      </p:pic>
    </p:spTree>
    <p:extLst>
      <p:ext uri="{BB962C8B-B14F-4D97-AF65-F5344CB8AC3E}">
        <p14:creationId xmlns:p14="http://schemas.microsoft.com/office/powerpoint/2010/main" val="175458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mp;®">
    <p:spTree>
      <p:nvGrpSpPr>
        <p:cNvPr id="1" name=""/>
        <p:cNvGrpSpPr/>
        <p:nvPr/>
      </p:nvGrpSpPr>
      <p:grpSpPr>
        <a:xfrm>
          <a:off x="0" y="0"/>
          <a:ext cx="0" cy="0"/>
          <a:chOff x="0" y="0"/>
          <a:chExt cx="0" cy="0"/>
        </a:xfrm>
      </p:grpSpPr>
      <p:pic>
        <p:nvPicPr>
          <p:cNvPr id="3" name="Imagen 1" descr="executive-05-07.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72290" cy="6870701"/>
          </a:xfrm>
          <a:prstGeom prst="rect">
            <a:avLst/>
          </a:prstGeom>
        </p:spPr>
      </p:pic>
      <p:sp>
        <p:nvSpPr>
          <p:cNvPr id="4" name="Text Box 20"/>
          <p:cNvSpPr txBox="1">
            <a:spLocks noChangeArrowheads="1"/>
          </p:cNvSpPr>
          <p:nvPr userDrawn="1"/>
        </p:nvSpPr>
        <p:spPr bwMode="auto">
          <a:xfrm>
            <a:off x="3051175" y="1282700"/>
            <a:ext cx="5519738" cy="1923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lnSpc>
                <a:spcPct val="110000"/>
              </a:lnSpc>
              <a:spcBef>
                <a:spcPct val="20000"/>
              </a:spcBef>
            </a:pPr>
            <a:r>
              <a:rPr lang="en-US" sz="1400" dirty="0">
                <a:solidFill>
                  <a:schemeClr val="bg1"/>
                </a:solidFill>
                <a:latin typeface="Ubuntu"/>
              </a:rPr>
              <a:t>All information contained in this document constitutes KidZania, S.A.P.I de C.V. exclusive property rights protected by copyright laws in Mexico and worldwide, and shall be deemed strictly confidential. Unauthorized copying or any form of reproduction of this material as well as the unauthorized disclosure of its contents is prohibited.</a:t>
            </a:r>
          </a:p>
          <a:p>
            <a:pPr eaLnBrk="1" hangingPunct="1">
              <a:lnSpc>
                <a:spcPct val="80000"/>
              </a:lnSpc>
              <a:spcBef>
                <a:spcPct val="20000"/>
              </a:spcBef>
            </a:pPr>
            <a:endParaRPr lang="en-US" sz="1400" dirty="0">
              <a:solidFill>
                <a:schemeClr val="bg1"/>
              </a:solidFill>
              <a:latin typeface="Ubuntu"/>
            </a:endParaRPr>
          </a:p>
          <a:p>
            <a:pPr eaLnBrk="1" hangingPunct="1">
              <a:lnSpc>
                <a:spcPct val="80000"/>
              </a:lnSpc>
              <a:spcBef>
                <a:spcPct val="20000"/>
              </a:spcBef>
            </a:pPr>
            <a:r>
              <a:rPr lang="en-US" sz="1400" dirty="0">
                <a:solidFill>
                  <a:schemeClr val="bg1"/>
                </a:solidFill>
                <a:latin typeface="Ubuntu"/>
              </a:rPr>
              <a:t>© 1999-2017 KidZania, S.A.P.I de C.V. All rights reserved.</a:t>
            </a:r>
          </a:p>
          <a:p>
            <a:pPr eaLnBrk="1" hangingPunct="1">
              <a:lnSpc>
                <a:spcPct val="80000"/>
              </a:lnSpc>
              <a:spcBef>
                <a:spcPct val="20000"/>
              </a:spcBef>
              <a:buFontTx/>
              <a:buBlip>
                <a:blip r:embed="rId3"/>
              </a:buBlip>
            </a:pPr>
            <a:endParaRPr lang="en-US" sz="1400" dirty="0">
              <a:solidFill>
                <a:schemeClr val="bg1"/>
              </a:solidFill>
              <a:latin typeface="Ubuntu"/>
            </a:endParaRP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59125" y="745679"/>
            <a:ext cx="1730375" cy="392352"/>
          </a:xfrm>
          <a:prstGeom prst="rect">
            <a:avLst/>
          </a:prstGeom>
        </p:spPr>
      </p:pic>
    </p:spTree>
    <p:extLst>
      <p:ext uri="{BB962C8B-B14F-4D97-AF65-F5344CB8AC3E}">
        <p14:creationId xmlns:p14="http://schemas.microsoft.com/office/powerpoint/2010/main" val="4293487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ull ph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07BAF-8943-9F4E-B6B7-CCA54092444E}" type="datetime1">
              <a:rPr lang="en-US" smtClean="0"/>
              <a:pPr/>
              <a:t>9/19/2019</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6" name="Title 1"/>
          <p:cNvSpPr>
            <a:spLocks noGrp="1"/>
          </p:cNvSpPr>
          <p:nvPr>
            <p:ph type="title"/>
          </p:nvPr>
        </p:nvSpPr>
        <p:spPr>
          <a:xfrm>
            <a:off x="404814" y="381000"/>
            <a:ext cx="6210300" cy="546100"/>
          </a:xfrm>
          <a:prstGeom prst="rect">
            <a:avLst/>
          </a:prstGeom>
        </p:spPr>
        <p:txBody>
          <a:bodyPr/>
          <a:lstStyle>
            <a:lvl1pPr algn="l">
              <a:defRPr sz="2800" b="1">
                <a:solidFill>
                  <a:srgbClr val="970125"/>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s-ES_tradnl" dirty="0"/>
          </a:p>
        </p:txBody>
      </p:sp>
      <p:sp>
        <p:nvSpPr>
          <p:cNvPr id="7" name="Marcador de posición de imagen 9"/>
          <p:cNvSpPr>
            <a:spLocks noGrp="1"/>
          </p:cNvSpPr>
          <p:nvPr>
            <p:ph type="pic" sz="quarter" idx="12"/>
          </p:nvPr>
        </p:nvSpPr>
        <p:spPr>
          <a:xfrm>
            <a:off x="481013" y="1371600"/>
            <a:ext cx="8166100" cy="4978400"/>
          </a:xfrm>
          <a:prstGeom prst="rect">
            <a:avLst/>
          </a:prstGeom>
        </p:spPr>
        <p:txBody>
          <a:bodyPr vert="horz"/>
          <a:lstStyle/>
          <a:p>
            <a:endParaRPr lang="es-ES"/>
          </a:p>
        </p:txBody>
      </p:sp>
      <p:sp>
        <p:nvSpPr>
          <p:cNvPr id="8" name="Slide Number Placeholder 5"/>
          <p:cNvSpPr>
            <a:spLocks noGrp="1"/>
          </p:cNvSpPr>
          <p:nvPr>
            <p:ph type="sldNum" sz="quarter" idx="4"/>
          </p:nvPr>
        </p:nvSpPr>
        <p:spPr>
          <a:xfrm>
            <a:off x="8504436" y="6439656"/>
            <a:ext cx="1345973" cy="662025"/>
          </a:xfrm>
          <a:prstGeom prst="rect">
            <a:avLst/>
          </a:prstGeom>
        </p:spPr>
        <p:txBody>
          <a:bodyPr/>
          <a:lstStyle>
            <a:lvl1pPr>
              <a:defRPr>
                <a:solidFill>
                  <a:srgbClr val="990025"/>
                </a:solidFill>
              </a:defRPr>
            </a:lvl1pPr>
          </a:lstStyle>
          <a:p>
            <a:fld id="{655FC507-ABAC-9747-9D91-1644AA5EC3FD}" type="slidenum">
              <a:rPr lang="es-ES_tradnl" smtClean="0"/>
              <a:pPr/>
              <a:t>‹#›</a:t>
            </a:fld>
            <a:endParaRPr lang="es-ES_tradnl">
              <a:latin typeface="Ubuntu"/>
              <a:cs typeface="Ubuntu"/>
            </a:endParaRPr>
          </a:p>
        </p:txBody>
      </p:sp>
    </p:spTree>
    <p:extLst>
      <p:ext uri="{BB962C8B-B14F-4D97-AF65-F5344CB8AC3E}">
        <p14:creationId xmlns:p14="http://schemas.microsoft.com/office/powerpoint/2010/main" val="3427151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KZ Clean">
    <p:spTree>
      <p:nvGrpSpPr>
        <p:cNvPr id="1" name=""/>
        <p:cNvGrpSpPr/>
        <p:nvPr/>
      </p:nvGrpSpPr>
      <p:grpSpPr>
        <a:xfrm>
          <a:off x="0" y="0"/>
          <a:ext cx="0" cy="0"/>
          <a:chOff x="0" y="0"/>
          <a:chExt cx="0" cy="0"/>
        </a:xfrm>
      </p:grpSpPr>
      <p:pic>
        <p:nvPicPr>
          <p:cNvPr id="7"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10"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Tree>
    <p:extLst>
      <p:ext uri="{BB962C8B-B14F-4D97-AF65-F5344CB8AC3E}">
        <p14:creationId xmlns:p14="http://schemas.microsoft.com/office/powerpoint/2010/main" val="342343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Imagen 2" descr="executive-06.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25400" y="12700"/>
            <a:ext cx="9144000" cy="6858000"/>
          </a:xfrm>
          <a:prstGeom prst="rect">
            <a:avLst/>
          </a:prstGeom>
        </p:spPr>
      </p:pic>
      <p:sp>
        <p:nvSpPr>
          <p:cNvPr id="5" name="Text Placeholder 19"/>
          <p:cNvSpPr>
            <a:spLocks noGrp="1"/>
          </p:cNvSpPr>
          <p:nvPr>
            <p:ph type="body" sz="quarter" idx="10" hasCustomPrompt="1"/>
          </p:nvPr>
        </p:nvSpPr>
        <p:spPr>
          <a:xfrm>
            <a:off x="4159250" y="1793875"/>
            <a:ext cx="4746625" cy="4355932"/>
          </a:xfrm>
          <a:prstGeom prst="rect">
            <a:avLst/>
          </a:prstGeom>
        </p:spPr>
        <p:txBody>
          <a:bodyPr vert="horz"/>
          <a:lstStyle>
            <a:lvl1pPr marL="342900" marR="0" indent="-342900" algn="l" defTabSz="457200" rtl="0" eaLnBrk="1" fontAlgn="auto" latinLnBrk="0" hangingPunct="1">
              <a:lnSpc>
                <a:spcPct val="100000"/>
              </a:lnSpc>
              <a:spcBef>
                <a:spcPct val="20000"/>
              </a:spcBef>
              <a:spcAft>
                <a:spcPts val="0"/>
              </a:spcAft>
              <a:buClr>
                <a:srgbClr val="990025"/>
              </a:buClr>
              <a:buSzTx/>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355600" indent="0" algn="l" defTabSz="457200" rtl="0" eaLnBrk="1" latinLnBrk="0" hangingPunct="1">
              <a:spcBef>
                <a:spcPct val="20000"/>
              </a:spcBef>
              <a:buClr>
                <a:srgbClr val="990025"/>
              </a:buClr>
              <a:buFont typeface="Arial"/>
              <a:buNone/>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a:t>1 </a:t>
            </a:r>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r>
              <a:rPr lang="es-ES_tradnl" dirty="0"/>
              <a:t> </a:t>
            </a:r>
          </a:p>
          <a:p>
            <a:pPr lvl="0"/>
            <a:r>
              <a:rPr lang="es-ES_tradnl" dirty="0"/>
              <a:t>2 </a:t>
            </a:r>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endParaRPr lang="es-ES_tradnl" dirty="0"/>
          </a:p>
          <a:p>
            <a:pPr marL="342900" marR="0" lvl="0" indent="-342900" algn="l" defTabSz="457200" rtl="0" eaLnBrk="1" fontAlgn="auto" latinLnBrk="0" hangingPunct="1">
              <a:lnSpc>
                <a:spcPct val="100000"/>
              </a:lnSpc>
              <a:spcBef>
                <a:spcPct val="20000"/>
              </a:spcBef>
              <a:spcAft>
                <a:spcPts val="0"/>
              </a:spcAft>
              <a:buClr>
                <a:srgbClr val="990025"/>
              </a:buClr>
              <a:buSzTx/>
              <a:buFont typeface="Arial"/>
              <a:buChar char="•"/>
              <a:tabLst>
                <a:tab pos="3540125" algn="l"/>
                <a:tab pos="4113213" algn="l"/>
                <a:tab pos="4230688" algn="l"/>
              </a:tabLst>
              <a:defRPr/>
            </a:pPr>
            <a:r>
              <a:rPr lang="es-ES_tradnl" dirty="0"/>
              <a:t>3 </a:t>
            </a:r>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endParaRPr lang="es-ES_tradnl" dirty="0"/>
          </a:p>
          <a:p>
            <a:pPr marL="342900" marR="0" lvl="0" indent="-342900" algn="l" defTabSz="457200" rtl="0" eaLnBrk="1" fontAlgn="auto" latinLnBrk="0" hangingPunct="1">
              <a:lnSpc>
                <a:spcPct val="100000"/>
              </a:lnSpc>
              <a:spcBef>
                <a:spcPct val="20000"/>
              </a:spcBef>
              <a:spcAft>
                <a:spcPts val="0"/>
              </a:spcAft>
              <a:buClr>
                <a:srgbClr val="990025"/>
              </a:buClr>
              <a:buSzTx/>
              <a:buFont typeface="Arial"/>
              <a:buChar char="•"/>
              <a:tabLst>
                <a:tab pos="3540125" algn="l"/>
                <a:tab pos="4113213" algn="l"/>
                <a:tab pos="4230688" algn="l"/>
              </a:tabLst>
              <a:defRPr/>
            </a:pPr>
            <a:r>
              <a:rPr lang="es-ES_tradnl" dirty="0"/>
              <a:t>4 </a:t>
            </a:r>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endParaRPr lang="es-ES_tradnl" dirty="0"/>
          </a:p>
          <a:p>
            <a:pPr marL="342900" marR="0" lvl="0" indent="-342900" algn="l" defTabSz="457200" rtl="0" eaLnBrk="1" fontAlgn="auto" latinLnBrk="0" hangingPunct="1">
              <a:lnSpc>
                <a:spcPct val="100000"/>
              </a:lnSpc>
              <a:spcBef>
                <a:spcPct val="20000"/>
              </a:spcBef>
              <a:spcAft>
                <a:spcPts val="0"/>
              </a:spcAft>
              <a:buClr>
                <a:srgbClr val="990025"/>
              </a:buClr>
              <a:buSzTx/>
              <a:buFont typeface="Arial"/>
              <a:buChar char="•"/>
              <a:tabLst>
                <a:tab pos="3540125" algn="l"/>
                <a:tab pos="4113213" algn="l"/>
                <a:tab pos="4230688" algn="l"/>
              </a:tabLst>
              <a:defRPr/>
            </a:pPr>
            <a:r>
              <a:rPr lang="es-ES_tradnl" dirty="0"/>
              <a:t>5 </a:t>
            </a:r>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endParaRPr lang="es-ES_tradnl" dirty="0"/>
          </a:p>
          <a:p>
            <a:pPr marL="342900" marR="0" lvl="0" indent="-342900" algn="l" defTabSz="457200" rtl="0" eaLnBrk="1" fontAlgn="auto" latinLnBrk="0" hangingPunct="1">
              <a:lnSpc>
                <a:spcPct val="100000"/>
              </a:lnSpc>
              <a:spcBef>
                <a:spcPct val="20000"/>
              </a:spcBef>
              <a:spcAft>
                <a:spcPts val="0"/>
              </a:spcAft>
              <a:buClr>
                <a:srgbClr val="990025"/>
              </a:buClr>
              <a:buSzTx/>
              <a:buFont typeface="Arial"/>
              <a:buChar char="•"/>
              <a:tabLst>
                <a:tab pos="3540125" algn="l"/>
                <a:tab pos="4113213" algn="l"/>
                <a:tab pos="4230688" algn="l"/>
              </a:tabLst>
              <a:defRPr/>
            </a:pPr>
            <a:endParaRPr lang="es-ES_tradnl" dirty="0"/>
          </a:p>
          <a:p>
            <a:pPr lvl="0"/>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
        <p:nvSpPr>
          <p:cNvPr id="9" name="Title 1"/>
          <p:cNvSpPr>
            <a:spLocks noGrp="1"/>
          </p:cNvSpPr>
          <p:nvPr>
            <p:ph type="title" hasCustomPrompt="1"/>
          </p:nvPr>
        </p:nvSpPr>
        <p:spPr>
          <a:xfrm>
            <a:off x="4159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a:t>AGENDA</a:t>
            </a:r>
            <a:endParaRPr lang="en-US" dirty="0"/>
          </a:p>
        </p:txBody>
      </p:sp>
      <p:pic>
        <p:nvPicPr>
          <p:cNvPr id="2" name="Picture 1" descr="Asset 8.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151" y="5422551"/>
            <a:ext cx="1486249" cy="1486249"/>
          </a:xfrm>
          <a:prstGeom prst="rect">
            <a:avLst/>
          </a:prstGeom>
        </p:spPr>
      </p:pic>
    </p:spTree>
    <p:extLst>
      <p:ext uri="{BB962C8B-B14F-4D97-AF65-F5344CB8AC3E}">
        <p14:creationId xmlns:p14="http://schemas.microsoft.com/office/powerpoint/2010/main" val="3938276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Cover 1">
    <p:spTree>
      <p:nvGrpSpPr>
        <p:cNvPr id="1" name=""/>
        <p:cNvGrpSpPr/>
        <p:nvPr/>
      </p:nvGrpSpPr>
      <p:grpSpPr>
        <a:xfrm>
          <a:off x="0" y="0"/>
          <a:ext cx="0" cy="0"/>
          <a:chOff x="0" y="0"/>
          <a:chExt cx="0" cy="0"/>
        </a:xfrm>
      </p:grpSpPr>
      <p:pic>
        <p:nvPicPr>
          <p:cNvPr id="2" name="Imagen 1" descr="executive07-07.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5833"/>
          </a:xfrm>
          <a:prstGeom prst="rect">
            <a:avLst/>
          </a:prstGeom>
        </p:spPr>
      </p:pic>
      <p:pic>
        <p:nvPicPr>
          <p:cNvPr id="9" name="Picture 8" descr="white Flag.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438769" y="144272"/>
            <a:ext cx="542431" cy="432181"/>
          </a:xfrm>
          <a:prstGeom prst="rect">
            <a:avLst/>
          </a:prstGeom>
        </p:spPr>
      </p:pic>
      <p:sp>
        <p:nvSpPr>
          <p:cNvPr id="10" name="Title 9"/>
          <p:cNvSpPr>
            <a:spLocks noGrp="1"/>
          </p:cNvSpPr>
          <p:nvPr>
            <p:ph type="title" hasCustomPrompt="1"/>
          </p:nvPr>
        </p:nvSpPr>
        <p:spPr>
          <a:xfrm>
            <a:off x="1139825" y="5624513"/>
            <a:ext cx="8229600" cy="1143000"/>
          </a:xfrm>
          <a:prstGeom prst="rect">
            <a:avLst/>
          </a:prstGeom>
        </p:spPr>
        <p:txBody>
          <a:bodyPr vert="horz"/>
          <a:lstStyle>
            <a:lvl1pPr algn="l">
              <a:defRPr sz="3600" b="1" baseline="0">
                <a:solidFill>
                  <a:schemeClr val="bg1"/>
                </a:solidFill>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r>
              <a:rPr lang="es-ES_tradnl" dirty="0"/>
              <a:t> </a:t>
            </a:r>
            <a:r>
              <a:rPr lang="es-ES_tradnl" dirty="0" err="1"/>
              <a:t>Title</a:t>
            </a:r>
            <a:endParaRPr lang="en-US" dirty="0"/>
          </a:p>
        </p:txBody>
      </p:sp>
    </p:spTree>
    <p:extLst>
      <p:ext uri="{BB962C8B-B14F-4D97-AF65-F5344CB8AC3E}">
        <p14:creationId xmlns:p14="http://schemas.microsoft.com/office/powerpoint/2010/main" val="2434021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Cover 2">
    <p:spTree>
      <p:nvGrpSpPr>
        <p:cNvPr id="1" name=""/>
        <p:cNvGrpSpPr/>
        <p:nvPr/>
      </p:nvGrpSpPr>
      <p:grpSpPr>
        <a:xfrm>
          <a:off x="0" y="0"/>
          <a:ext cx="0" cy="0"/>
          <a:chOff x="0" y="0"/>
          <a:chExt cx="0" cy="0"/>
        </a:xfrm>
      </p:grpSpPr>
      <p:pic>
        <p:nvPicPr>
          <p:cNvPr id="2" name="Imagen 1" descr="executive08-07.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5833"/>
          </a:xfrm>
          <a:prstGeom prst="rect">
            <a:avLst/>
          </a:prstGeom>
        </p:spPr>
      </p:pic>
      <p:pic>
        <p:nvPicPr>
          <p:cNvPr id="8" name="Picture 7" descr="white Flag.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438769" y="144272"/>
            <a:ext cx="542431" cy="432181"/>
          </a:xfrm>
          <a:prstGeom prst="rect">
            <a:avLst/>
          </a:prstGeom>
        </p:spPr>
      </p:pic>
      <p:sp>
        <p:nvSpPr>
          <p:cNvPr id="10" name="Title 9"/>
          <p:cNvSpPr>
            <a:spLocks noGrp="1"/>
          </p:cNvSpPr>
          <p:nvPr>
            <p:ph type="title" hasCustomPrompt="1"/>
          </p:nvPr>
        </p:nvSpPr>
        <p:spPr>
          <a:xfrm>
            <a:off x="1139825" y="5624513"/>
            <a:ext cx="8229600" cy="1143000"/>
          </a:xfrm>
          <a:prstGeom prst="rect">
            <a:avLst/>
          </a:prstGeom>
        </p:spPr>
        <p:txBody>
          <a:bodyPr vert="horz"/>
          <a:lstStyle>
            <a:lvl1pPr algn="l">
              <a:defRPr sz="3600" b="1" baseline="0">
                <a:solidFill>
                  <a:schemeClr val="bg1"/>
                </a:solidFill>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r>
              <a:rPr lang="es-ES_tradnl" dirty="0"/>
              <a:t> </a:t>
            </a:r>
            <a:r>
              <a:rPr lang="es-ES_tradnl" dirty="0" err="1"/>
              <a:t>Title</a:t>
            </a:r>
            <a:endParaRPr lang="en-US" dirty="0"/>
          </a:p>
        </p:txBody>
      </p:sp>
    </p:spTree>
    <p:extLst>
      <p:ext uri="{BB962C8B-B14F-4D97-AF65-F5344CB8AC3E}">
        <p14:creationId xmlns:p14="http://schemas.microsoft.com/office/powerpoint/2010/main" val="243402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Cover 3">
    <p:spTree>
      <p:nvGrpSpPr>
        <p:cNvPr id="1" name=""/>
        <p:cNvGrpSpPr/>
        <p:nvPr/>
      </p:nvGrpSpPr>
      <p:grpSpPr>
        <a:xfrm>
          <a:off x="0" y="0"/>
          <a:ext cx="0" cy="0"/>
          <a:chOff x="0" y="0"/>
          <a:chExt cx="0" cy="0"/>
        </a:xfrm>
      </p:grpSpPr>
      <p:pic>
        <p:nvPicPr>
          <p:cNvPr id="3" name="Imagen 1" descr="executive ip-07.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7" y="0"/>
            <a:ext cx="9177877" cy="6881233"/>
          </a:xfrm>
          <a:prstGeom prst="rect">
            <a:avLst/>
          </a:prstGeom>
        </p:spPr>
      </p:pic>
      <p:pic>
        <p:nvPicPr>
          <p:cNvPr id="4" name="Picture 3" descr="white Flag.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438769" y="144272"/>
            <a:ext cx="542431" cy="432181"/>
          </a:xfrm>
          <a:prstGeom prst="rect">
            <a:avLst/>
          </a:prstGeom>
        </p:spPr>
      </p:pic>
      <p:sp>
        <p:nvSpPr>
          <p:cNvPr id="7" name="Title 9"/>
          <p:cNvSpPr>
            <a:spLocks noGrp="1"/>
          </p:cNvSpPr>
          <p:nvPr>
            <p:ph type="title" hasCustomPrompt="1"/>
          </p:nvPr>
        </p:nvSpPr>
        <p:spPr>
          <a:xfrm>
            <a:off x="1139825" y="5624513"/>
            <a:ext cx="8229600" cy="1143000"/>
          </a:xfrm>
          <a:prstGeom prst="rect">
            <a:avLst/>
          </a:prstGeom>
        </p:spPr>
        <p:txBody>
          <a:bodyPr vert="horz"/>
          <a:lstStyle>
            <a:lvl1pPr algn="l">
              <a:defRPr sz="3600" b="1" baseline="0">
                <a:solidFill>
                  <a:schemeClr val="bg1"/>
                </a:solidFill>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r>
              <a:rPr lang="es-ES_tradnl" dirty="0"/>
              <a:t> </a:t>
            </a:r>
            <a:r>
              <a:rPr lang="es-ES_tradnl" dirty="0" err="1"/>
              <a:t>Title</a:t>
            </a:r>
            <a:endParaRPr lang="en-US" dirty="0"/>
          </a:p>
        </p:txBody>
      </p:sp>
    </p:spTree>
    <p:extLst>
      <p:ext uri="{BB962C8B-B14F-4D97-AF65-F5344CB8AC3E}">
        <p14:creationId xmlns:p14="http://schemas.microsoft.com/office/powerpoint/2010/main" val="270861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Cover 4">
    <p:spTree>
      <p:nvGrpSpPr>
        <p:cNvPr id="1" name=""/>
        <p:cNvGrpSpPr/>
        <p:nvPr/>
      </p:nvGrpSpPr>
      <p:grpSpPr>
        <a:xfrm>
          <a:off x="0" y="0"/>
          <a:ext cx="0" cy="0"/>
          <a:chOff x="0" y="0"/>
          <a:chExt cx="0" cy="0"/>
        </a:xfrm>
      </p:grpSpPr>
      <p:pic>
        <p:nvPicPr>
          <p:cNvPr id="3" name="Imagen 6" descr="executive-06-07.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5833"/>
          </a:xfrm>
          <a:prstGeom prst="rect">
            <a:avLst/>
          </a:prstGeom>
        </p:spPr>
      </p:pic>
      <p:pic>
        <p:nvPicPr>
          <p:cNvPr id="4" name="Picture 3" descr="white Flag.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438769" y="144272"/>
            <a:ext cx="542431" cy="432181"/>
          </a:xfrm>
          <a:prstGeom prst="rect">
            <a:avLst/>
          </a:prstGeom>
        </p:spPr>
      </p:pic>
      <p:sp>
        <p:nvSpPr>
          <p:cNvPr id="7" name="Title 9"/>
          <p:cNvSpPr>
            <a:spLocks noGrp="1"/>
          </p:cNvSpPr>
          <p:nvPr>
            <p:ph type="title" hasCustomPrompt="1"/>
          </p:nvPr>
        </p:nvSpPr>
        <p:spPr>
          <a:xfrm>
            <a:off x="1139825" y="5624513"/>
            <a:ext cx="8229600" cy="1143000"/>
          </a:xfrm>
          <a:prstGeom prst="rect">
            <a:avLst/>
          </a:prstGeom>
        </p:spPr>
        <p:txBody>
          <a:bodyPr vert="horz"/>
          <a:lstStyle>
            <a:lvl1pPr algn="l">
              <a:defRPr sz="3600" b="1" baseline="0">
                <a:solidFill>
                  <a:schemeClr val="bg1"/>
                </a:solidFill>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r>
              <a:rPr lang="es-ES_tradnl" dirty="0"/>
              <a:t> </a:t>
            </a:r>
            <a:r>
              <a:rPr lang="es-ES_tradnl" dirty="0" err="1"/>
              <a:t>Title</a:t>
            </a:r>
            <a:endParaRPr lang="en-US" dirty="0"/>
          </a:p>
        </p:txBody>
      </p:sp>
    </p:spTree>
    <p:extLst>
      <p:ext uri="{BB962C8B-B14F-4D97-AF65-F5344CB8AC3E}">
        <p14:creationId xmlns:p14="http://schemas.microsoft.com/office/powerpoint/2010/main" val="393827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Cover 5">
    <p:spTree>
      <p:nvGrpSpPr>
        <p:cNvPr id="1" name=""/>
        <p:cNvGrpSpPr/>
        <p:nvPr/>
      </p:nvGrpSpPr>
      <p:grpSpPr>
        <a:xfrm>
          <a:off x="0" y="0"/>
          <a:ext cx="0" cy="0"/>
          <a:chOff x="0" y="0"/>
          <a:chExt cx="0" cy="0"/>
        </a:xfrm>
      </p:grpSpPr>
      <p:pic>
        <p:nvPicPr>
          <p:cNvPr id="3" name="Imagen 11" descr="portada-07.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0"/>
            <a:ext cx="9144000" cy="6855833"/>
          </a:xfrm>
          <a:prstGeom prst="rect">
            <a:avLst/>
          </a:prstGeom>
        </p:spPr>
      </p:pic>
      <p:pic>
        <p:nvPicPr>
          <p:cNvPr id="4" name="Picture 3" descr="white Flag.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438769" y="144272"/>
            <a:ext cx="542431" cy="432181"/>
          </a:xfrm>
          <a:prstGeom prst="rect">
            <a:avLst/>
          </a:prstGeom>
        </p:spPr>
      </p:pic>
      <p:sp>
        <p:nvSpPr>
          <p:cNvPr id="7" name="Title 9"/>
          <p:cNvSpPr>
            <a:spLocks noGrp="1"/>
          </p:cNvSpPr>
          <p:nvPr>
            <p:ph type="title" hasCustomPrompt="1"/>
          </p:nvPr>
        </p:nvSpPr>
        <p:spPr>
          <a:xfrm>
            <a:off x="1139825" y="5624513"/>
            <a:ext cx="8229600" cy="1143000"/>
          </a:xfrm>
          <a:prstGeom prst="rect">
            <a:avLst/>
          </a:prstGeom>
        </p:spPr>
        <p:txBody>
          <a:bodyPr vert="horz"/>
          <a:lstStyle>
            <a:lvl1pPr algn="l">
              <a:defRPr sz="3600" b="1" baseline="0">
                <a:solidFill>
                  <a:schemeClr val="bg1"/>
                </a:solidFill>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Chapter</a:t>
            </a:r>
            <a:r>
              <a:rPr lang="es-ES_tradnl" dirty="0"/>
              <a:t> </a:t>
            </a:r>
            <a:r>
              <a:rPr lang="es-ES_tradnl" dirty="0" err="1"/>
              <a:t>Title</a:t>
            </a:r>
            <a:endParaRPr lang="en-US" dirty="0"/>
          </a:p>
        </p:txBody>
      </p:sp>
    </p:spTree>
    <p:extLst>
      <p:ext uri="{BB962C8B-B14F-4D97-AF65-F5344CB8AC3E}">
        <p14:creationId xmlns:p14="http://schemas.microsoft.com/office/powerpoint/2010/main" val="3938276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KZ Clean Single">
    <p:spTree>
      <p:nvGrpSpPr>
        <p:cNvPr id="1" name=""/>
        <p:cNvGrpSpPr/>
        <p:nvPr/>
      </p:nvGrpSpPr>
      <p:grpSpPr>
        <a:xfrm>
          <a:off x="0" y="0"/>
          <a:ext cx="0" cy="0"/>
          <a:chOff x="0" y="0"/>
          <a:chExt cx="0" cy="0"/>
        </a:xfrm>
      </p:grpSpPr>
      <p:pic>
        <p:nvPicPr>
          <p:cNvPr id="7" name="Imagen 13" descr="plec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10"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
        <p:nvSpPr>
          <p:cNvPr id="5" name="Title 1"/>
          <p:cNvSpPr>
            <a:spLocks noGrp="1"/>
          </p:cNvSpPr>
          <p:nvPr>
            <p:ph type="title"/>
          </p:nvPr>
        </p:nvSpPr>
        <p:spPr>
          <a:xfrm>
            <a:off x="222250" y="274637"/>
            <a:ext cx="4746625" cy="1328737"/>
          </a:xfrm>
          <a:prstGeom prst="rect">
            <a:avLst/>
          </a:prstGeom>
        </p:spPr>
        <p:txBody>
          <a:bodyPr vert="horz"/>
          <a:lstStyle>
            <a:lvl1pPr algn="l">
              <a:defRPr sz="3600" b="0">
                <a:solidFill>
                  <a:srgbClr val="A6002F"/>
                </a:solidFill>
                <a:latin typeface="Open Sans"/>
                <a:cs typeface="Open Sans"/>
              </a:defRPr>
            </a:lvl1pPr>
          </a:lstStyle>
          <a:p>
            <a:r>
              <a:rPr lang="es-ES_tradnl" dirty="0" err="1"/>
              <a:t>Click</a:t>
            </a:r>
            <a:r>
              <a:rPr lang="es-ES_tradnl" dirty="0"/>
              <a:t> </a:t>
            </a:r>
            <a:r>
              <a:rPr lang="es-ES_tradnl" dirty="0" err="1"/>
              <a:t>to</a:t>
            </a:r>
            <a:r>
              <a:rPr lang="es-ES_tradnl" dirty="0"/>
              <a:t> </a:t>
            </a:r>
            <a:r>
              <a:rPr lang="es-ES_tradnl" dirty="0" err="1"/>
              <a:t>edit</a:t>
            </a:r>
            <a:endParaRPr lang="en-US" dirty="0"/>
          </a:p>
        </p:txBody>
      </p:sp>
      <p:sp>
        <p:nvSpPr>
          <p:cNvPr id="13" name="Text Placeholder 19"/>
          <p:cNvSpPr>
            <a:spLocks noGrp="1"/>
          </p:cNvSpPr>
          <p:nvPr>
            <p:ph type="body" sz="quarter" idx="11"/>
          </p:nvPr>
        </p:nvSpPr>
        <p:spPr>
          <a:xfrm>
            <a:off x="314325" y="1793875"/>
            <a:ext cx="3937000" cy="4355932"/>
          </a:xfrm>
          <a:prstGeom prst="rect">
            <a:avLst/>
          </a:prstGeom>
        </p:spPr>
        <p:txBody>
          <a:bodyPr vert="horz"/>
          <a:lstStyle>
            <a:lvl1pPr marL="342900" indent="-342900" algn="l" defTabSz="457200" rtl="0" eaLnBrk="1" latinLnBrk="0" hangingPunct="1">
              <a:spcBef>
                <a:spcPct val="20000"/>
              </a:spcBef>
              <a:buClr>
                <a:srgbClr val="990025"/>
              </a:buClr>
              <a:buFont typeface="Arial"/>
              <a:buChar char="•"/>
              <a:tabLst>
                <a:tab pos="3540125" algn="l"/>
                <a:tab pos="4113213" algn="l"/>
                <a:tab pos="4230688" algn="l"/>
              </a:tabLst>
              <a:defRPr lang="es-ES_tradnl" sz="2400" kern="1200" dirty="0" smtClean="0">
                <a:solidFill>
                  <a:schemeClr val="tx1">
                    <a:lumMod val="75000"/>
                    <a:lumOff val="25000"/>
                  </a:schemeClr>
                </a:solidFill>
                <a:latin typeface="+mn-lt"/>
                <a:ea typeface="+mn-ea"/>
                <a:cs typeface="+mn-cs"/>
              </a:defRPr>
            </a:lvl1pPr>
            <a:lvl2pPr marL="533400" indent="-177800" algn="l" defTabSz="457200" rtl="0" eaLnBrk="1" latinLnBrk="0" hangingPunct="1">
              <a:spcBef>
                <a:spcPct val="20000"/>
              </a:spcBef>
              <a:buClr>
                <a:srgbClr val="990025"/>
              </a:buClr>
              <a:buFont typeface="Arial"/>
              <a:buChar char="•"/>
              <a:tabLst>
                <a:tab pos="3540125" algn="l"/>
                <a:tab pos="4113213" algn="l"/>
                <a:tab pos="4230688" algn="l"/>
              </a:tabLst>
              <a:defRPr lang="es-ES_tradnl" sz="1400" kern="1200" dirty="0" smtClean="0">
                <a:solidFill>
                  <a:schemeClr val="tx1">
                    <a:lumMod val="75000"/>
                    <a:lumOff val="25000"/>
                  </a:schemeClr>
                </a:solidFill>
                <a:latin typeface="+mn-lt"/>
                <a:ea typeface="+mn-ea"/>
                <a:cs typeface="+mn-cs"/>
              </a:defRPr>
            </a:lvl2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r>
              <a:rPr lang="es-ES_tradnl" dirty="0" err="1"/>
              <a:t>Second</a:t>
            </a:r>
            <a:r>
              <a:rPr lang="es-ES_tradnl" dirty="0"/>
              <a:t> </a:t>
            </a:r>
            <a:r>
              <a:rPr lang="es-ES_tradnl" dirty="0" err="1"/>
              <a:t>level</a:t>
            </a:r>
            <a:endParaRPr lang="es-ES_tradnl" dirty="0"/>
          </a:p>
          <a:p>
            <a:pPr marL="533400" lvl="1" indent="-177800" algn="l" defTabSz="457200" rtl="0" eaLnBrk="1" latinLnBrk="0" hangingPunct="1">
              <a:spcBef>
                <a:spcPct val="20000"/>
              </a:spcBef>
              <a:buClr>
                <a:srgbClr val="990025"/>
              </a:buClr>
              <a:buFont typeface="Arial"/>
              <a:buChar char="•"/>
              <a:tabLst>
                <a:tab pos="3540125" algn="l"/>
                <a:tab pos="4113213" algn="l"/>
                <a:tab pos="4230688" algn="l"/>
              </a:tabLst>
            </a:pPr>
            <a:endParaRPr lang="es-ES_tradnl" dirty="0"/>
          </a:p>
        </p:txBody>
      </p:sp>
    </p:spTree>
    <p:extLst>
      <p:ext uri="{BB962C8B-B14F-4D97-AF65-F5344CB8AC3E}">
        <p14:creationId xmlns:p14="http://schemas.microsoft.com/office/powerpoint/2010/main" val="1233242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Marcador de número de diapositiva 1"/>
          <p:cNvSpPr txBox="1">
            <a:spLocks/>
          </p:cNvSpPr>
          <p:nvPr userDrawn="1"/>
        </p:nvSpPr>
        <p:spPr>
          <a:xfrm>
            <a:off x="8567936" y="6503156"/>
            <a:ext cx="1345973" cy="66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solidFill>
                  <a:srgbClr val="A6002F"/>
                </a:solidFill>
                <a:latin typeface="Ubuntu"/>
                <a:cs typeface="Ubuntu"/>
              </a:rPr>
              <a:pPr/>
              <a:t>‹#›</a:t>
            </a:fld>
            <a:endParaRPr lang="es-ES_tradnl" sz="1400" dirty="0">
              <a:solidFill>
                <a:srgbClr val="A6002F"/>
              </a:solidFill>
              <a:latin typeface="Ubuntu"/>
              <a:cs typeface="Ubuntu"/>
            </a:endParaRPr>
          </a:p>
        </p:txBody>
      </p:sp>
    </p:spTree>
    <p:extLst>
      <p:ext uri="{BB962C8B-B14F-4D97-AF65-F5344CB8AC3E}">
        <p14:creationId xmlns:p14="http://schemas.microsoft.com/office/powerpoint/2010/main" val="309958190"/>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88" r:id="rId3"/>
    <p:sldLayoutId id="2147483680" r:id="rId4"/>
    <p:sldLayoutId id="2147483679" r:id="rId5"/>
    <p:sldLayoutId id="2147483683" r:id="rId6"/>
    <p:sldLayoutId id="2147483686" r:id="rId7"/>
    <p:sldLayoutId id="2147483687" r:id="rId8"/>
    <p:sldLayoutId id="2147483697" r:id="rId9"/>
    <p:sldLayoutId id="2147483696" r:id="rId10"/>
    <p:sldLayoutId id="2147483695" r:id="rId11"/>
    <p:sldLayoutId id="2147483676" r:id="rId12"/>
    <p:sldLayoutId id="2147483694" r:id="rId13"/>
    <p:sldLayoutId id="2147483675" r:id="rId14"/>
    <p:sldLayoutId id="2147483677" r:id="rId15"/>
    <p:sldLayoutId id="2147483671" r:id="rId16"/>
    <p:sldLayoutId id="2147483673" r:id="rId17"/>
    <p:sldLayoutId id="2147483674" r:id="rId18"/>
    <p:sldLayoutId id="2147483650" r:id="rId19"/>
    <p:sldLayoutId id="2147483666" r:id="rId20"/>
    <p:sldLayoutId id="2147483669" r:id="rId21"/>
    <p:sldLayoutId id="2147483670" r:id="rId22"/>
    <p:sldLayoutId id="2147483672" r:id="rId23"/>
    <p:sldLayoutId id="2147483667" r:id="rId24"/>
    <p:sldLayoutId id="2147483668" r:id="rId25"/>
    <p:sldLayoutId id="2147483684" r:id="rId26"/>
    <p:sldLayoutId id="2147483685" r:id="rId27"/>
    <p:sldLayoutId id="2147483701" r:id="rId28"/>
    <p:sldLayoutId id="2147483702" r:id="rId2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mailto:schools@emaar.ae" TargetMode="Externa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hyperlink" Target="mailto:schools@emaar.ae" TargetMode="Externa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err="1">
                <a:latin typeface="+mj-lt"/>
              </a:rPr>
              <a:t>School</a:t>
            </a:r>
            <a:r>
              <a:rPr lang="es-ES" b="1" dirty="0">
                <a:latin typeface="+mj-lt"/>
              </a:rPr>
              <a:t> </a:t>
            </a:r>
            <a:r>
              <a:rPr lang="es-ES" b="1" dirty="0" err="1">
                <a:latin typeface="+mj-lt"/>
              </a:rPr>
              <a:t>Program</a:t>
            </a:r>
            <a:endParaRPr lang="en-US" b="1" dirty="0">
              <a:latin typeface="+mj-lt"/>
            </a:endParaRPr>
          </a:p>
        </p:txBody>
      </p:sp>
    </p:spTree>
    <p:extLst>
      <p:ext uri="{BB962C8B-B14F-4D97-AF65-F5344CB8AC3E}">
        <p14:creationId xmlns:p14="http://schemas.microsoft.com/office/powerpoint/2010/main" val="1267620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10</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alibri" charset="0"/>
              </a:rPr>
              <a:t>The</a:t>
            </a:r>
            <a:r>
              <a:rPr lang="es-MX" sz="1800" b="1" dirty="0">
                <a:solidFill>
                  <a:schemeClr val="bg1"/>
                </a:solidFill>
                <a:latin typeface="Calibri" charset="0"/>
              </a:rPr>
              <a:t> Business</a:t>
            </a:r>
          </a:p>
        </p:txBody>
      </p:sp>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10</a:t>
            </a:fld>
            <a:endParaRPr lang="es-ES_tradnl" sz="1400" dirty="0"/>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2" name="Rectangle 1"/>
          <p:cNvSpPr/>
          <p:nvPr/>
        </p:nvSpPr>
        <p:spPr>
          <a:xfrm>
            <a:off x="6225023" y="475940"/>
            <a:ext cx="2332754" cy="646331"/>
          </a:xfrm>
          <a:prstGeom prst="rect">
            <a:avLst/>
          </a:prstGeom>
        </p:spPr>
        <p:txBody>
          <a:bodyPr wrap="none">
            <a:spAutoFit/>
          </a:bodyPr>
          <a:lstStyle/>
          <a:p>
            <a:r>
              <a:rPr lang="en-US" b="1" dirty="0">
                <a:solidFill>
                  <a:srgbClr val="C00000"/>
                </a:solidFill>
              </a:rPr>
              <a:t>KidZania</a:t>
            </a:r>
            <a:r>
              <a:rPr lang="en-US" sz="1400" b="1" dirty="0"/>
              <a:t>, Level G, Yas Mall</a:t>
            </a:r>
          </a:p>
          <a:p>
            <a:endParaRPr lang="en-US" dirty="0"/>
          </a:p>
        </p:txBody>
      </p:sp>
      <p:pic>
        <p:nvPicPr>
          <p:cNvPr id="21" name="Picture 2" descr="image001">
            <a:extLst>
              <a:ext uri="{FF2B5EF4-FFF2-40B4-BE49-F238E27FC236}">
                <a16:creationId xmlns:a16="http://schemas.microsoft.com/office/drawing/2014/main" id="{223A69BE-39D1-4283-84DC-AC4A3B241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11" y="939492"/>
            <a:ext cx="7940978" cy="474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51CFD995-A225-4041-B02A-0E0CFAA8E538}"/>
              </a:ext>
            </a:extLst>
          </p:cNvPr>
          <p:cNvSpPr/>
          <p:nvPr/>
        </p:nvSpPr>
        <p:spPr>
          <a:xfrm>
            <a:off x="601511" y="5721284"/>
            <a:ext cx="8161489" cy="1015663"/>
          </a:xfrm>
          <a:prstGeom prst="rect">
            <a:avLst/>
          </a:prstGeom>
        </p:spPr>
        <p:txBody>
          <a:bodyPr wrap="square">
            <a:spAutoFit/>
          </a:bodyPr>
          <a:lstStyle/>
          <a:p>
            <a:pPr algn="ctr"/>
            <a:r>
              <a:rPr lang="en-US" sz="1400" b="1" dirty="0">
                <a:solidFill>
                  <a:srgbClr val="C00000"/>
                </a:solidFill>
              </a:rPr>
              <a:t>Bus Directions: Follow signs for Grand Prix Parking, after the traffic lights, keep right of the fork (avoiding any ramps) and head towards Debenhams car park and follow signs down ramp to lower ground floor, KidZania bus entrance.</a:t>
            </a:r>
            <a:endParaRPr lang="en-US" sz="1400" b="1" dirty="0"/>
          </a:p>
          <a:p>
            <a:endParaRPr lang="en-US" dirty="0"/>
          </a:p>
        </p:txBody>
      </p:sp>
    </p:spTree>
    <p:extLst>
      <p:ext uri="{BB962C8B-B14F-4D97-AF65-F5344CB8AC3E}">
        <p14:creationId xmlns:p14="http://schemas.microsoft.com/office/powerpoint/2010/main" val="2134343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11</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alibri" charset="0"/>
              </a:rPr>
              <a:t>The</a:t>
            </a:r>
            <a:r>
              <a:rPr lang="es-MX" sz="1800" b="1" dirty="0">
                <a:solidFill>
                  <a:schemeClr val="bg1"/>
                </a:solidFill>
                <a:latin typeface="Calibri" charset="0"/>
              </a:rPr>
              <a:t> Business</a:t>
            </a:r>
          </a:p>
        </p:txBody>
      </p:sp>
      <p:pic>
        <p:nvPicPr>
          <p:cNvPr id="29" name="Imagen 1" descr="plec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11</a:t>
            </a:fld>
            <a:endParaRPr lang="es-ES_tradnl" sz="1400" dirty="0"/>
          </a:p>
        </p:txBody>
      </p:sp>
      <p:sp>
        <p:nvSpPr>
          <p:cNvPr id="10" name="Rectangle 9"/>
          <p:cNvSpPr/>
          <p:nvPr/>
        </p:nvSpPr>
        <p:spPr>
          <a:xfrm>
            <a:off x="5168576" y="2219665"/>
            <a:ext cx="184731" cy="646331"/>
          </a:xfrm>
          <a:prstGeom prst="rect">
            <a:avLst/>
          </a:prstGeom>
        </p:spPr>
        <p:txBody>
          <a:bodyPr wrap="none">
            <a:spAutoFit/>
          </a:bodyPr>
          <a:lstStyle/>
          <a:p>
            <a:endParaRPr lang="en-US" dirty="0"/>
          </a:p>
          <a:p>
            <a:endParaRPr lang="en-US" dirty="0"/>
          </a:p>
        </p:txBody>
      </p:sp>
      <p:sp>
        <p:nvSpPr>
          <p:cNvPr id="11" name="Rectangle 10"/>
          <p:cNvSpPr/>
          <p:nvPr/>
        </p:nvSpPr>
        <p:spPr>
          <a:xfrm>
            <a:off x="5168576" y="4999913"/>
            <a:ext cx="184731" cy="646331"/>
          </a:xfrm>
          <a:prstGeom prst="rect">
            <a:avLst/>
          </a:prstGeom>
        </p:spPr>
        <p:txBody>
          <a:bodyPr wrap="none">
            <a:spAutoFit/>
          </a:bodyPr>
          <a:lstStyle/>
          <a:p>
            <a:endParaRPr lang="en-US" dirty="0"/>
          </a:p>
          <a:p>
            <a:endParaRPr lang="en-US" dirty="0"/>
          </a:p>
        </p:txBody>
      </p:sp>
      <p:pic>
        <p:nvPicPr>
          <p:cNvPr id="1026" name="Picture 2" descr="image001">
            <a:extLst>
              <a:ext uri="{FF2B5EF4-FFF2-40B4-BE49-F238E27FC236}">
                <a16:creationId xmlns:a16="http://schemas.microsoft.com/office/drawing/2014/main" id="{DA9F5F62-0882-4927-B3DC-B581AF55A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10" y="901535"/>
            <a:ext cx="8915978" cy="467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540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smtClean="0">
                <a:solidFill>
                  <a:schemeClr val="bg1"/>
                </a:solidFill>
                <a:latin typeface="Calibri" charset="0"/>
              </a:rPr>
              <a:pPr algn="r" eaLnBrk="1" hangingPunct="1"/>
              <a:t>12</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latin typeface="Calibri" charset="0"/>
              </a:rPr>
              <a:t>The</a:t>
            </a:r>
            <a:r>
              <a:rPr lang="es-MX" sz="1800" b="1">
                <a:solidFill>
                  <a:schemeClr val="bg1"/>
                </a:solidFill>
                <a:latin typeface="Calibri" charset="0"/>
              </a:rPr>
              <a:t> Business</a:t>
            </a:r>
            <a:endParaRPr lang="es-MX" sz="1800" b="1" dirty="0">
              <a:solidFill>
                <a:schemeClr val="bg1"/>
              </a:solidFill>
              <a:latin typeface="Calibri" charset="0"/>
            </a:endParaRPr>
          </a:p>
        </p:txBody>
      </p:sp>
      <p:pic>
        <p:nvPicPr>
          <p:cNvPr id="29" name="Imagen 1" descr="plec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12</a:t>
            </a:fld>
            <a:endParaRPr lang="es-ES_tradnl" sz="1400" dirty="0"/>
          </a:p>
        </p:txBody>
      </p:sp>
      <p:sp>
        <p:nvSpPr>
          <p:cNvPr id="10" name="Rectangle 9"/>
          <p:cNvSpPr/>
          <p:nvPr/>
        </p:nvSpPr>
        <p:spPr>
          <a:xfrm>
            <a:off x="5168576" y="2219665"/>
            <a:ext cx="184731" cy="646331"/>
          </a:xfrm>
          <a:prstGeom prst="rect">
            <a:avLst/>
          </a:prstGeom>
        </p:spPr>
        <p:txBody>
          <a:bodyPr wrap="none">
            <a:spAutoFit/>
          </a:bodyPr>
          <a:lstStyle/>
          <a:p>
            <a:endParaRPr lang="en-US"/>
          </a:p>
          <a:p>
            <a:endParaRPr lang="en-US" dirty="0"/>
          </a:p>
        </p:txBody>
      </p:sp>
      <p:sp>
        <p:nvSpPr>
          <p:cNvPr id="11" name="Rectangle 10"/>
          <p:cNvSpPr/>
          <p:nvPr/>
        </p:nvSpPr>
        <p:spPr>
          <a:xfrm>
            <a:off x="5168576" y="4999913"/>
            <a:ext cx="184731" cy="646331"/>
          </a:xfrm>
          <a:prstGeom prst="rect">
            <a:avLst/>
          </a:prstGeom>
        </p:spPr>
        <p:txBody>
          <a:bodyPr wrap="none">
            <a:spAutoFit/>
          </a:bodyPr>
          <a:lstStyle/>
          <a:p>
            <a:endParaRPr lang="en-US"/>
          </a:p>
          <a:p>
            <a:endParaRPr lang="en-US" dirty="0"/>
          </a:p>
        </p:txBody>
      </p:sp>
      <p:pic>
        <p:nvPicPr>
          <p:cNvPr id="5" name="Picture 4">
            <a:extLst>
              <a:ext uri="{FF2B5EF4-FFF2-40B4-BE49-F238E27FC236}">
                <a16:creationId xmlns:a16="http://schemas.microsoft.com/office/drawing/2014/main" id="{94F388DE-5017-478E-A141-580B969E23DD}"/>
              </a:ext>
            </a:extLst>
          </p:cNvPr>
          <p:cNvPicPr>
            <a:picLocks noChangeAspect="1"/>
          </p:cNvPicPr>
          <p:nvPr/>
        </p:nvPicPr>
        <p:blipFill>
          <a:blip r:embed="rId4"/>
          <a:stretch>
            <a:fillRect/>
          </a:stretch>
        </p:blipFill>
        <p:spPr>
          <a:xfrm>
            <a:off x="382253" y="425911"/>
            <a:ext cx="4048125" cy="5676900"/>
          </a:xfrm>
          <a:prstGeom prst="rect">
            <a:avLst/>
          </a:prstGeom>
        </p:spPr>
      </p:pic>
      <p:pic>
        <p:nvPicPr>
          <p:cNvPr id="6" name="Picture 5">
            <a:extLst>
              <a:ext uri="{FF2B5EF4-FFF2-40B4-BE49-F238E27FC236}">
                <a16:creationId xmlns:a16="http://schemas.microsoft.com/office/drawing/2014/main" id="{0FA1306A-CC12-4B80-9CF8-5B681417DB99}"/>
              </a:ext>
            </a:extLst>
          </p:cNvPr>
          <p:cNvPicPr>
            <a:picLocks noChangeAspect="1"/>
          </p:cNvPicPr>
          <p:nvPr/>
        </p:nvPicPr>
        <p:blipFill>
          <a:blip r:embed="rId5"/>
          <a:stretch>
            <a:fillRect/>
          </a:stretch>
        </p:blipFill>
        <p:spPr>
          <a:xfrm>
            <a:off x="4713622" y="416386"/>
            <a:ext cx="4048125" cy="5686425"/>
          </a:xfrm>
          <a:prstGeom prst="rect">
            <a:avLst/>
          </a:prstGeom>
        </p:spPr>
      </p:pic>
    </p:spTree>
    <p:extLst>
      <p:ext uri="{BB962C8B-B14F-4D97-AF65-F5344CB8AC3E}">
        <p14:creationId xmlns:p14="http://schemas.microsoft.com/office/powerpoint/2010/main" val="3897606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714" t="7217" r="5476"/>
          <a:stretch/>
        </p:blipFill>
        <p:spPr>
          <a:xfrm>
            <a:off x="522513" y="293915"/>
            <a:ext cx="8120743" cy="56422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1615"/>
          </a:xfrm>
          <a:prstGeom prst="rect">
            <a:avLst/>
          </a:prstGeom>
        </p:spPr>
      </p:pic>
      <p:sp>
        <p:nvSpPr>
          <p:cNvPr id="5" name="Rectangle 4"/>
          <p:cNvSpPr/>
          <p:nvPr/>
        </p:nvSpPr>
        <p:spPr>
          <a:xfrm>
            <a:off x="0" y="6307252"/>
            <a:ext cx="9144000" cy="307777"/>
          </a:xfrm>
          <a:prstGeom prst="rect">
            <a:avLst/>
          </a:prstGeom>
        </p:spPr>
        <p:txBody>
          <a:bodyPr wrap="square">
            <a:spAutoFit/>
          </a:bodyPr>
          <a:lstStyle/>
          <a:p>
            <a:pPr algn="ctr"/>
            <a:r>
              <a:rPr lang="en-US" sz="1400">
                <a:solidFill>
                  <a:schemeClr val="tx1">
                    <a:lumMod val="85000"/>
                    <a:lumOff val="15000"/>
                  </a:schemeClr>
                </a:solidFill>
                <a:ea typeface="Calibri" panose="020F0502020204030204" pitchFamily="34" charset="0"/>
              </a:rPr>
              <a:t>*upon request in advance</a:t>
            </a:r>
            <a:endParaRPr lang="en-US" sz="1400" dirty="0">
              <a:solidFill>
                <a:schemeClr val="tx1">
                  <a:lumMod val="85000"/>
                  <a:lumOff val="15000"/>
                </a:schemeClr>
              </a:solidFill>
            </a:endParaRPr>
          </a:p>
        </p:txBody>
      </p:sp>
    </p:spTree>
    <p:extLst>
      <p:ext uri="{BB962C8B-B14F-4D97-AF65-F5344CB8AC3E}">
        <p14:creationId xmlns:p14="http://schemas.microsoft.com/office/powerpoint/2010/main" val="55773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14</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alibri" charset="0"/>
              </a:rPr>
              <a:t>The</a:t>
            </a:r>
            <a:r>
              <a:rPr lang="es-MX" sz="1800" b="1" dirty="0">
                <a:solidFill>
                  <a:schemeClr val="bg1"/>
                </a:solidFill>
                <a:latin typeface="Calibri" charset="0"/>
              </a:rPr>
              <a:t> Business</a:t>
            </a: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14</a:t>
            </a:fld>
            <a:endParaRPr lang="es-ES_tradnl" sz="1400" dirty="0"/>
          </a:p>
        </p:txBody>
      </p:sp>
      <p:sp>
        <p:nvSpPr>
          <p:cNvPr id="10" name="Rectangle 9"/>
          <p:cNvSpPr/>
          <p:nvPr/>
        </p:nvSpPr>
        <p:spPr>
          <a:xfrm>
            <a:off x="5168576" y="2219665"/>
            <a:ext cx="184731" cy="646331"/>
          </a:xfrm>
          <a:prstGeom prst="rect">
            <a:avLst/>
          </a:prstGeom>
        </p:spPr>
        <p:txBody>
          <a:bodyPr wrap="none">
            <a:spAutoFit/>
          </a:bodyPr>
          <a:lstStyle/>
          <a:p>
            <a:endParaRPr lang="en-US" dirty="0"/>
          </a:p>
          <a:p>
            <a:endParaRPr lang="en-US" dirty="0"/>
          </a:p>
        </p:txBody>
      </p:sp>
      <p:sp>
        <p:nvSpPr>
          <p:cNvPr id="11" name="Rectangle 10"/>
          <p:cNvSpPr/>
          <p:nvPr/>
        </p:nvSpPr>
        <p:spPr>
          <a:xfrm>
            <a:off x="5168576" y="4999913"/>
            <a:ext cx="184731" cy="646331"/>
          </a:xfrm>
          <a:prstGeom prst="rect">
            <a:avLst/>
          </a:prstGeom>
        </p:spPr>
        <p:txBody>
          <a:bodyPr wrap="none">
            <a:spAutoFit/>
          </a:bodyPr>
          <a:lstStyle/>
          <a:p>
            <a:endParaRPr lang="en-US" dirty="0"/>
          </a:p>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200" b="5046"/>
          <a:stretch/>
        </p:blipFill>
        <p:spPr>
          <a:xfrm>
            <a:off x="2171196" y="62895"/>
            <a:ext cx="5006685" cy="6429980"/>
          </a:xfrm>
          <a:prstGeom prst="rect">
            <a:avLst/>
          </a:prstGeom>
        </p:spPr>
      </p:pic>
    </p:spTree>
    <p:extLst>
      <p:ext uri="{BB962C8B-B14F-4D97-AF65-F5344CB8AC3E}">
        <p14:creationId xmlns:p14="http://schemas.microsoft.com/office/powerpoint/2010/main" val="3318842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873" y="5254119"/>
            <a:ext cx="8229600" cy="1143000"/>
          </a:xfrm>
        </p:spPr>
        <p:txBody>
          <a:bodyPr/>
          <a:lstStyle/>
          <a:p>
            <a:r>
              <a:rPr lang="en-US" dirty="0"/>
              <a:t>Frequently Asked Questions</a:t>
            </a:r>
          </a:p>
        </p:txBody>
      </p:sp>
    </p:spTree>
    <p:extLst>
      <p:ext uri="{BB962C8B-B14F-4D97-AF65-F5344CB8AC3E}">
        <p14:creationId xmlns:p14="http://schemas.microsoft.com/office/powerpoint/2010/main" val="927553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16</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alibri" charset="0"/>
              </a:rPr>
              <a:t>The</a:t>
            </a:r>
            <a:r>
              <a:rPr lang="es-MX" sz="1800" b="1" dirty="0">
                <a:solidFill>
                  <a:schemeClr val="bg1"/>
                </a:solidFill>
                <a:latin typeface="Calibri" charset="0"/>
              </a:rPr>
              <a:t> Business</a:t>
            </a: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16</a:t>
            </a:fld>
            <a:endParaRPr lang="es-ES_tradnl" sz="1400" dirty="0"/>
          </a:p>
        </p:txBody>
      </p:sp>
      <p:sp>
        <p:nvSpPr>
          <p:cNvPr id="10" name="Rectangle 9"/>
          <p:cNvSpPr/>
          <p:nvPr/>
        </p:nvSpPr>
        <p:spPr>
          <a:xfrm>
            <a:off x="5168576" y="2219665"/>
            <a:ext cx="184731" cy="646331"/>
          </a:xfrm>
          <a:prstGeom prst="rect">
            <a:avLst/>
          </a:prstGeom>
        </p:spPr>
        <p:txBody>
          <a:bodyPr wrap="none">
            <a:spAutoFit/>
          </a:bodyPr>
          <a:lstStyle/>
          <a:p>
            <a:endParaRPr lang="en-US" dirty="0"/>
          </a:p>
          <a:p>
            <a:endParaRPr lang="en-US" dirty="0"/>
          </a:p>
        </p:txBody>
      </p:sp>
      <p:sp>
        <p:nvSpPr>
          <p:cNvPr id="11" name="Rectangle 10"/>
          <p:cNvSpPr/>
          <p:nvPr/>
        </p:nvSpPr>
        <p:spPr>
          <a:xfrm>
            <a:off x="5168576" y="4999913"/>
            <a:ext cx="184731" cy="646331"/>
          </a:xfrm>
          <a:prstGeom prst="rect">
            <a:avLst/>
          </a:prstGeom>
        </p:spPr>
        <p:txBody>
          <a:bodyPr wrap="none">
            <a:spAutoFit/>
          </a:bodyPr>
          <a:lstStyle/>
          <a:p>
            <a:endParaRPr lang="en-US" dirty="0"/>
          </a:p>
          <a:p>
            <a:endParaRPr lang="en-US" dirty="0"/>
          </a:p>
        </p:txBody>
      </p:sp>
      <p:sp>
        <p:nvSpPr>
          <p:cNvPr id="12" name="TextBox 11"/>
          <p:cNvSpPr txBox="1"/>
          <p:nvPr/>
        </p:nvSpPr>
        <p:spPr>
          <a:xfrm>
            <a:off x="152400" y="923633"/>
            <a:ext cx="8679082" cy="5786199"/>
          </a:xfrm>
          <a:prstGeom prst="rect">
            <a:avLst/>
          </a:prstGeom>
          <a:noFill/>
        </p:spPr>
        <p:txBody>
          <a:bodyPr wrap="square" rtlCol="0">
            <a:spAutoFit/>
          </a:bodyPr>
          <a:lstStyle/>
          <a:p>
            <a:pPr lvl="0"/>
            <a:r>
              <a:rPr lang="en-US" sz="1400" b="1" dirty="0"/>
              <a:t>What is KidZania? </a:t>
            </a:r>
          </a:p>
          <a:p>
            <a:pPr lvl="0"/>
            <a:r>
              <a:rPr lang="en-US" sz="1400" dirty="0"/>
              <a:t>KidZania is an interactive kid-sized city combining fun and learning through exciting role-play guided activities for children aged 2-16 years. </a:t>
            </a:r>
          </a:p>
          <a:p>
            <a:pPr lvl="0"/>
            <a:r>
              <a:rPr lang="en-US" sz="1400" dirty="0"/>
              <a:t>KidZania was first introduced in Santa Fe, Mexico in 1999 and was created and developed by Mexican entrepreneur Xavier </a:t>
            </a:r>
            <a:r>
              <a:rPr lang="en-US" sz="1400" dirty="0" err="1"/>
              <a:t>López</a:t>
            </a:r>
            <a:r>
              <a:rPr lang="en-US" sz="1400" dirty="0"/>
              <a:t> Ancona, the Founder and CEO of KidZania. KidZania currently has 28 facilities   in 21 cities around the world, including </a:t>
            </a:r>
            <a:r>
              <a:rPr lang="en-US" sz="1400" b="1" dirty="0"/>
              <a:t>KidZania Abu Dhabi.</a:t>
            </a:r>
          </a:p>
          <a:p>
            <a:pPr lvl="0"/>
            <a:endParaRPr lang="en-US" sz="1400" b="1" dirty="0"/>
          </a:p>
          <a:p>
            <a:pPr lvl="0"/>
            <a:r>
              <a:rPr lang="en-US" sz="1400" b="1" dirty="0"/>
              <a:t>How does this kid-sized play city work? </a:t>
            </a:r>
          </a:p>
          <a:p>
            <a:pPr lvl="0"/>
            <a:r>
              <a:rPr lang="en-US" sz="1400" dirty="0"/>
              <a:t>KidZania is a kid-sized city where kids can explore over 70 role-playing activities in establishments found    in a real city – such as a Fire Station, Hospital, Theater, Factories, TV Studio, and even an Airport! It is the ultimate role-playing environment where kids can safely discover how a city works and try out various professions. Each establishment offers a unique experience where they will learn financial literacy as they earn kidZos; KidZania’s own currency, which they can save in a bank account or use to purchase goods or services.</a:t>
            </a:r>
          </a:p>
          <a:p>
            <a:pPr lvl="0"/>
            <a:endParaRPr lang="en-US" sz="1400" b="1" dirty="0"/>
          </a:p>
          <a:p>
            <a:pPr lvl="0"/>
            <a:r>
              <a:rPr lang="en-US" sz="1400" b="1" dirty="0"/>
              <a:t>What do you mean by role-play? </a:t>
            </a:r>
          </a:p>
          <a:p>
            <a:pPr lvl="0"/>
            <a:r>
              <a:rPr lang="en-US" sz="1400" dirty="0"/>
              <a:t>Role-play comes naturally to kids. It is a kind of play that has continued across generations. Role-play develops problem solving and life skills as well as helps instill values. KidZania Abu Dhabi takes role-playing to the next level by building a city just for kids – providing a realistic and interactive environment for children play out numerous roles of their own choice. From police officer to performer to pearl hunter, KidZania Abu Dhabi currently offers over 70 role-playing activities with a range of difficulty to meet the abilities and interests of every child. Pilots navigate airplanes, television anchors read the news, police officers perform detective work and chefs cook up tasty food! When kids work, they earn </a:t>
            </a:r>
            <a:r>
              <a:rPr lang="en-US" sz="1400" dirty="0" err="1"/>
              <a:t>kidZos</a:t>
            </a:r>
            <a:r>
              <a:rPr lang="en-US" sz="1400" dirty="0"/>
              <a:t>, </a:t>
            </a:r>
            <a:r>
              <a:rPr lang="en-US" sz="1400" dirty="0" err="1"/>
              <a:t>KidZania's</a:t>
            </a:r>
            <a:r>
              <a:rPr lang="en-US" sz="1400" dirty="0"/>
              <a:t> own currency, so they can pay for goods and services in the KidZania city. Getting started is simple: kids pick an occupation, learn about their job, wear a uniform, start earning and spending kidZos, and have fun! Each activity lasts approximately 15 – 20 minutes.</a:t>
            </a:r>
          </a:p>
          <a:p>
            <a:r>
              <a:rPr lang="en-US" sz="1400" dirty="0"/>
              <a:t> </a:t>
            </a:r>
          </a:p>
          <a:p>
            <a:endParaRPr lang="en-US" sz="2000" dirty="0"/>
          </a:p>
        </p:txBody>
      </p:sp>
      <p:sp>
        <p:nvSpPr>
          <p:cNvPr id="16" name="Text Box 6"/>
          <p:cNvSpPr txBox="1">
            <a:spLocks noChangeArrowheads="1"/>
          </p:cNvSpPr>
          <p:nvPr/>
        </p:nvSpPr>
        <p:spPr bwMode="auto">
          <a:xfrm>
            <a:off x="97561" y="472935"/>
            <a:ext cx="5875987" cy="445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2800" b="1" dirty="0">
                <a:solidFill>
                  <a:srgbClr val="970125"/>
                </a:solidFill>
                <a:latin typeface="+mj-lt"/>
                <a:ea typeface="+mj-ea"/>
                <a:cs typeface="Open sans"/>
              </a:rPr>
              <a:t>Frequently Asked Questions </a:t>
            </a:r>
          </a:p>
        </p:txBody>
      </p:sp>
    </p:spTree>
    <p:extLst>
      <p:ext uri="{BB962C8B-B14F-4D97-AF65-F5344CB8AC3E}">
        <p14:creationId xmlns:p14="http://schemas.microsoft.com/office/powerpoint/2010/main" val="3751272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17</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alibri" charset="0"/>
              </a:rPr>
              <a:t>The</a:t>
            </a:r>
            <a:r>
              <a:rPr lang="es-MX" sz="1800" b="1" dirty="0">
                <a:solidFill>
                  <a:schemeClr val="bg1"/>
                </a:solidFill>
                <a:latin typeface="Calibri" charset="0"/>
              </a:rPr>
              <a:t> Business</a:t>
            </a: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17</a:t>
            </a:fld>
            <a:endParaRPr lang="es-ES_tradnl" sz="1400" dirty="0"/>
          </a:p>
        </p:txBody>
      </p:sp>
      <p:sp>
        <p:nvSpPr>
          <p:cNvPr id="10" name="Rectangle 9"/>
          <p:cNvSpPr/>
          <p:nvPr/>
        </p:nvSpPr>
        <p:spPr>
          <a:xfrm>
            <a:off x="5168576" y="2219665"/>
            <a:ext cx="184731" cy="646331"/>
          </a:xfrm>
          <a:prstGeom prst="rect">
            <a:avLst/>
          </a:prstGeom>
        </p:spPr>
        <p:txBody>
          <a:bodyPr wrap="none">
            <a:spAutoFit/>
          </a:bodyPr>
          <a:lstStyle/>
          <a:p>
            <a:endParaRPr lang="en-US" dirty="0"/>
          </a:p>
          <a:p>
            <a:endParaRPr lang="en-US" dirty="0"/>
          </a:p>
        </p:txBody>
      </p:sp>
      <p:sp>
        <p:nvSpPr>
          <p:cNvPr id="11" name="Rectangle 10"/>
          <p:cNvSpPr/>
          <p:nvPr/>
        </p:nvSpPr>
        <p:spPr>
          <a:xfrm>
            <a:off x="5168576" y="4999913"/>
            <a:ext cx="184731" cy="646331"/>
          </a:xfrm>
          <a:prstGeom prst="rect">
            <a:avLst/>
          </a:prstGeom>
        </p:spPr>
        <p:txBody>
          <a:bodyPr wrap="none">
            <a:spAutoFit/>
          </a:bodyPr>
          <a:lstStyle/>
          <a:p>
            <a:endParaRPr lang="en-US" dirty="0"/>
          </a:p>
          <a:p>
            <a:endParaRPr lang="en-US" dirty="0"/>
          </a:p>
        </p:txBody>
      </p:sp>
      <p:sp>
        <p:nvSpPr>
          <p:cNvPr id="14" name="TextBox 13"/>
          <p:cNvSpPr txBox="1"/>
          <p:nvPr/>
        </p:nvSpPr>
        <p:spPr>
          <a:xfrm>
            <a:off x="152400" y="1047876"/>
            <a:ext cx="8633077" cy="5693866"/>
          </a:xfrm>
          <a:prstGeom prst="rect">
            <a:avLst/>
          </a:prstGeom>
          <a:noFill/>
        </p:spPr>
        <p:txBody>
          <a:bodyPr wrap="square" rtlCol="0">
            <a:spAutoFit/>
          </a:bodyPr>
          <a:lstStyle/>
          <a:p>
            <a:pPr lvl="0"/>
            <a:r>
              <a:rPr lang="en-US" sz="1400" b="1" dirty="0"/>
              <a:t>What are the activities offered in KidZania Abu Dhabi?</a:t>
            </a:r>
          </a:p>
          <a:p>
            <a:pPr lvl="0"/>
            <a:endParaRPr lang="en-US" sz="1400" b="1" dirty="0"/>
          </a:p>
          <a:p>
            <a:pPr lvl="0"/>
            <a:r>
              <a:rPr lang="en-US" sz="1400" dirty="0"/>
              <a:t>Every time a kid participates in an activity, he or she is taking on a role in that activity’s story. He is the heroic fireman who must rush to an emergency. She is the brilliant surgeon who treats an ailing patient or a lovely model who ramps on a catwalk. </a:t>
            </a:r>
          </a:p>
          <a:p>
            <a:pPr lvl="0"/>
            <a:endParaRPr lang="en-US" sz="1400" dirty="0"/>
          </a:p>
          <a:p>
            <a:pPr lvl="0"/>
            <a:r>
              <a:rPr lang="en-US" sz="1400" dirty="0"/>
              <a:t>Through their role-play experience in the different establishments, kids learn valuable information about the establishment – its purpose, roles, products and services, processes, and even trade advice. Activities in the establishments offer learning opportunities for kids to develop and practice important life skills.</a:t>
            </a:r>
          </a:p>
          <a:p>
            <a:pPr lvl="0"/>
            <a:endParaRPr lang="en-US" sz="1400" dirty="0"/>
          </a:p>
          <a:p>
            <a:pPr lvl="0"/>
            <a:r>
              <a:rPr lang="en-US" sz="1400" dirty="0"/>
              <a:t>The role-play activities in KidZania Abu Dhabi are designed to reinforce 21st century skills, complementing   the K-12 program's vision for children.</a:t>
            </a:r>
          </a:p>
          <a:p>
            <a:pPr lvl="0"/>
            <a:endParaRPr lang="en-US" sz="1400" b="1" dirty="0"/>
          </a:p>
          <a:p>
            <a:pPr lvl="0"/>
            <a:r>
              <a:rPr lang="en-US" sz="1400" b="1" dirty="0"/>
              <a:t>What will KidZania Abu Dhabi benefit my students?</a:t>
            </a:r>
          </a:p>
          <a:p>
            <a:pPr lvl="0"/>
            <a:endParaRPr lang="en-US" sz="1400" b="1" dirty="0"/>
          </a:p>
          <a:p>
            <a:pPr lvl="0"/>
            <a:r>
              <a:rPr lang="en-US" sz="1400" dirty="0"/>
              <a:t>KidZania Abu Dhabi’s activity content will complement the curriculum of our international school system, enabling teachers to integrate visits with their lessons meaningfully.</a:t>
            </a:r>
          </a:p>
          <a:p>
            <a:pPr lvl="0"/>
            <a:endParaRPr lang="en-US" sz="1400" dirty="0"/>
          </a:p>
          <a:p>
            <a:pPr lvl="0"/>
            <a:r>
              <a:rPr lang="en-US" sz="1400" dirty="0"/>
              <a:t>The role-playing environment of KidZania Abu Dhabi will help children learn about how a city is structured   and organized as well as explore what professions they might pursue further on in life. This environment will also help them learn valuable life skills such as financial literacy, social interaction, and responsibility for the environment.</a:t>
            </a:r>
          </a:p>
          <a:p>
            <a:pPr lvl="0"/>
            <a:endParaRPr lang="en-US" sz="1400" dirty="0"/>
          </a:p>
          <a:p>
            <a:pPr lvl="0"/>
            <a:r>
              <a:rPr lang="en-US" sz="1400" dirty="0"/>
              <a:t>KidZania was created for children to experience safe autonomy, the ability to make decisions, solve problems, and to learn within contexts and conditions.</a:t>
            </a:r>
          </a:p>
          <a:p>
            <a:endParaRPr lang="en-US" sz="1400" dirty="0"/>
          </a:p>
        </p:txBody>
      </p:sp>
      <p:sp>
        <p:nvSpPr>
          <p:cNvPr id="12" name="Text Box 6"/>
          <p:cNvSpPr txBox="1">
            <a:spLocks noChangeArrowheads="1"/>
          </p:cNvSpPr>
          <p:nvPr/>
        </p:nvSpPr>
        <p:spPr bwMode="auto">
          <a:xfrm>
            <a:off x="152400" y="519689"/>
            <a:ext cx="5875987" cy="445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2800" b="1" dirty="0">
                <a:solidFill>
                  <a:srgbClr val="970125"/>
                </a:solidFill>
                <a:latin typeface="+mj-lt"/>
                <a:ea typeface="+mj-ea"/>
                <a:cs typeface="Open sans"/>
              </a:rPr>
              <a:t>Frequently Asked Questions </a:t>
            </a:r>
          </a:p>
        </p:txBody>
      </p:sp>
    </p:spTree>
    <p:extLst>
      <p:ext uri="{BB962C8B-B14F-4D97-AF65-F5344CB8AC3E}">
        <p14:creationId xmlns:p14="http://schemas.microsoft.com/office/powerpoint/2010/main" val="1577262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18</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alibri" charset="0"/>
              </a:rPr>
              <a:t>The</a:t>
            </a:r>
            <a:r>
              <a:rPr lang="es-MX" sz="1800" b="1" dirty="0">
                <a:solidFill>
                  <a:schemeClr val="bg1"/>
                </a:solidFill>
                <a:latin typeface="Calibri" charset="0"/>
              </a:rPr>
              <a:t> Business</a:t>
            </a: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18</a:t>
            </a:fld>
            <a:endParaRPr lang="es-ES_tradnl" sz="1400" dirty="0"/>
          </a:p>
        </p:txBody>
      </p:sp>
      <p:sp>
        <p:nvSpPr>
          <p:cNvPr id="10" name="Rectangle 9"/>
          <p:cNvSpPr/>
          <p:nvPr/>
        </p:nvSpPr>
        <p:spPr>
          <a:xfrm>
            <a:off x="5168576" y="2219665"/>
            <a:ext cx="184731" cy="646331"/>
          </a:xfrm>
          <a:prstGeom prst="rect">
            <a:avLst/>
          </a:prstGeom>
        </p:spPr>
        <p:txBody>
          <a:bodyPr wrap="none">
            <a:spAutoFit/>
          </a:bodyPr>
          <a:lstStyle/>
          <a:p>
            <a:endParaRPr lang="en-US" dirty="0"/>
          </a:p>
          <a:p>
            <a:endParaRPr lang="en-US" dirty="0"/>
          </a:p>
        </p:txBody>
      </p:sp>
      <p:sp>
        <p:nvSpPr>
          <p:cNvPr id="11" name="Rectangle 10"/>
          <p:cNvSpPr/>
          <p:nvPr/>
        </p:nvSpPr>
        <p:spPr>
          <a:xfrm>
            <a:off x="5168576" y="4999913"/>
            <a:ext cx="184731" cy="646331"/>
          </a:xfrm>
          <a:prstGeom prst="rect">
            <a:avLst/>
          </a:prstGeom>
        </p:spPr>
        <p:txBody>
          <a:bodyPr wrap="none">
            <a:spAutoFit/>
          </a:bodyPr>
          <a:lstStyle/>
          <a:p>
            <a:endParaRPr lang="en-US" dirty="0"/>
          </a:p>
          <a:p>
            <a:endParaRPr lang="en-US" dirty="0"/>
          </a:p>
        </p:txBody>
      </p:sp>
      <p:sp>
        <p:nvSpPr>
          <p:cNvPr id="12" name="TextBox 11"/>
          <p:cNvSpPr txBox="1"/>
          <p:nvPr/>
        </p:nvSpPr>
        <p:spPr>
          <a:xfrm>
            <a:off x="208547" y="1028431"/>
            <a:ext cx="8588509" cy="3323987"/>
          </a:xfrm>
          <a:prstGeom prst="rect">
            <a:avLst/>
          </a:prstGeom>
          <a:noFill/>
        </p:spPr>
        <p:txBody>
          <a:bodyPr wrap="square" rtlCol="0">
            <a:spAutoFit/>
          </a:bodyPr>
          <a:lstStyle/>
          <a:p>
            <a:pPr lvl="0"/>
            <a:r>
              <a:rPr lang="en-US" sz="1400" b="1" dirty="0"/>
              <a:t>Where is KidZania Abu Dhabi located? Is this an indoor location?</a:t>
            </a:r>
          </a:p>
          <a:p>
            <a:r>
              <a:rPr lang="en-US" sz="1400" dirty="0"/>
              <a:t>KidZania is located inside Yas Mall, situated within the prestigious Yas Island.</a:t>
            </a:r>
          </a:p>
          <a:p>
            <a:endParaRPr lang="en-US" sz="1400" dirty="0"/>
          </a:p>
          <a:p>
            <a:r>
              <a:rPr lang="en-US" sz="1400" dirty="0"/>
              <a:t>Inside Yas Mall, KidZania is situated on ground level (Grand Prix, Mezzanine parking).</a:t>
            </a:r>
          </a:p>
          <a:p>
            <a:endParaRPr lang="en-US" sz="1400" dirty="0"/>
          </a:p>
          <a:p>
            <a:pPr lvl="0"/>
            <a:r>
              <a:rPr lang="en-US" sz="1400" b="1" dirty="0"/>
              <a:t>What are your operating hours?</a:t>
            </a:r>
          </a:p>
          <a:p>
            <a:r>
              <a:rPr lang="en-US" sz="1400" b="1" dirty="0"/>
              <a:t> </a:t>
            </a:r>
            <a:r>
              <a:rPr lang="en-US" sz="1400" dirty="0"/>
              <a:t>KidZania Abu Dhabi is open 7 days a week.</a:t>
            </a:r>
          </a:p>
          <a:p>
            <a:endParaRPr lang="en-US" sz="1400" dirty="0"/>
          </a:p>
          <a:p>
            <a:r>
              <a:rPr lang="en-US" sz="1400" b="1" dirty="0"/>
              <a:t>Saturday - Wednesday</a:t>
            </a:r>
          </a:p>
          <a:p>
            <a:r>
              <a:rPr lang="en-US" sz="1400" dirty="0"/>
              <a:t>10:00 - 20:00 </a:t>
            </a:r>
          </a:p>
          <a:p>
            <a:r>
              <a:rPr lang="en-US" sz="1400" dirty="0"/>
              <a:t>Admission counter closed 19:00 </a:t>
            </a:r>
          </a:p>
          <a:p>
            <a:endParaRPr lang="en-US" sz="1400" dirty="0"/>
          </a:p>
          <a:p>
            <a:r>
              <a:rPr lang="en-US" sz="1400" b="1" dirty="0"/>
              <a:t>Thursday - Friday </a:t>
            </a:r>
          </a:p>
          <a:p>
            <a:r>
              <a:rPr lang="en-US" sz="1400" dirty="0"/>
              <a:t>10:00 – 22:00</a:t>
            </a:r>
          </a:p>
          <a:p>
            <a:r>
              <a:rPr lang="en-US" sz="1400" dirty="0"/>
              <a:t>Admission counter closed 21:00</a:t>
            </a:r>
          </a:p>
        </p:txBody>
      </p:sp>
      <p:sp>
        <p:nvSpPr>
          <p:cNvPr id="13" name="Text Box 6"/>
          <p:cNvSpPr txBox="1">
            <a:spLocks noChangeArrowheads="1"/>
          </p:cNvSpPr>
          <p:nvPr/>
        </p:nvSpPr>
        <p:spPr bwMode="auto">
          <a:xfrm>
            <a:off x="208547" y="463127"/>
            <a:ext cx="5875987" cy="445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2800" b="1" dirty="0">
                <a:solidFill>
                  <a:srgbClr val="970125"/>
                </a:solidFill>
                <a:latin typeface="+mj-lt"/>
                <a:ea typeface="+mj-ea"/>
                <a:cs typeface="Open sans"/>
              </a:rPr>
              <a:t>Frequently Asked Questions </a:t>
            </a:r>
          </a:p>
        </p:txBody>
      </p:sp>
    </p:spTree>
    <p:extLst>
      <p:ext uri="{BB962C8B-B14F-4D97-AF65-F5344CB8AC3E}">
        <p14:creationId xmlns:p14="http://schemas.microsoft.com/office/powerpoint/2010/main" val="3870121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19</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alibri" charset="0"/>
              </a:rPr>
              <a:t>The</a:t>
            </a:r>
            <a:r>
              <a:rPr lang="es-MX" sz="1800" b="1" dirty="0">
                <a:solidFill>
                  <a:schemeClr val="bg1"/>
                </a:solidFill>
                <a:latin typeface="Calibri" charset="0"/>
              </a:rPr>
              <a:t> Business</a:t>
            </a: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19</a:t>
            </a:fld>
            <a:endParaRPr lang="es-ES_tradnl" sz="1400" dirty="0"/>
          </a:p>
        </p:txBody>
      </p:sp>
      <p:sp>
        <p:nvSpPr>
          <p:cNvPr id="10" name="Rectangle 9"/>
          <p:cNvSpPr/>
          <p:nvPr/>
        </p:nvSpPr>
        <p:spPr>
          <a:xfrm>
            <a:off x="5168576" y="2219665"/>
            <a:ext cx="184731" cy="646331"/>
          </a:xfrm>
          <a:prstGeom prst="rect">
            <a:avLst/>
          </a:prstGeom>
        </p:spPr>
        <p:txBody>
          <a:bodyPr wrap="none">
            <a:spAutoFit/>
          </a:bodyPr>
          <a:lstStyle/>
          <a:p>
            <a:endParaRPr lang="en-US" dirty="0"/>
          </a:p>
          <a:p>
            <a:endParaRPr lang="en-US" dirty="0"/>
          </a:p>
        </p:txBody>
      </p:sp>
      <p:sp>
        <p:nvSpPr>
          <p:cNvPr id="11" name="Rectangle 10"/>
          <p:cNvSpPr/>
          <p:nvPr/>
        </p:nvSpPr>
        <p:spPr>
          <a:xfrm>
            <a:off x="5168576" y="4999913"/>
            <a:ext cx="184731" cy="646331"/>
          </a:xfrm>
          <a:prstGeom prst="rect">
            <a:avLst/>
          </a:prstGeom>
        </p:spPr>
        <p:txBody>
          <a:bodyPr wrap="none">
            <a:spAutoFit/>
          </a:bodyPr>
          <a:lstStyle/>
          <a:p>
            <a:endParaRPr lang="en-US" dirty="0"/>
          </a:p>
          <a:p>
            <a:endParaRPr lang="en-US" dirty="0"/>
          </a:p>
        </p:txBody>
      </p:sp>
      <p:sp>
        <p:nvSpPr>
          <p:cNvPr id="13" name="TextBox 12"/>
          <p:cNvSpPr txBox="1"/>
          <p:nvPr/>
        </p:nvSpPr>
        <p:spPr>
          <a:xfrm>
            <a:off x="152400" y="893444"/>
            <a:ext cx="8839200" cy="6124754"/>
          </a:xfrm>
          <a:prstGeom prst="rect">
            <a:avLst/>
          </a:prstGeom>
          <a:noFill/>
        </p:spPr>
        <p:txBody>
          <a:bodyPr wrap="square" rtlCol="0">
            <a:spAutoFit/>
          </a:bodyPr>
          <a:lstStyle/>
          <a:p>
            <a:pPr lvl="0"/>
            <a:r>
              <a:rPr lang="en-US" sz="1400" b="1" dirty="0"/>
              <a:t>Is there an age limit?</a:t>
            </a:r>
          </a:p>
          <a:p>
            <a:r>
              <a:rPr lang="en-US" sz="1400" dirty="0"/>
              <a:t>KidZania Abu Dhabi's role-play activities are open to kids 2 to 16 years old. The activities have been designed to be developmentally appropriate for that age range. </a:t>
            </a:r>
          </a:p>
          <a:p>
            <a:endParaRPr lang="en-US" sz="1400" dirty="0"/>
          </a:p>
          <a:p>
            <a:pPr lvl="0"/>
            <a:r>
              <a:rPr lang="en-US" sz="1400" dirty="0"/>
              <a:t>Kids at least 120 cm tall will be allowed to explore the play city without parental or guardian supervision but each child's security bracelet must still be matched with an adult's security bracelet upon entry.</a:t>
            </a:r>
            <a:br>
              <a:rPr lang="en-US" sz="1400" dirty="0"/>
            </a:br>
            <a:br>
              <a:rPr lang="en-US" sz="1400" dirty="0"/>
            </a:br>
            <a:r>
              <a:rPr lang="en-US" sz="1400" dirty="0"/>
              <a:t>Kids below four (4) years old have dedicated establishment to toddler play and at the RightZKeepers' Residence. A parent can join the toddler play.</a:t>
            </a:r>
          </a:p>
          <a:p>
            <a:pPr lvl="0"/>
            <a:endParaRPr lang="en-US" sz="1400" dirty="0"/>
          </a:p>
          <a:p>
            <a:pPr lvl="0"/>
            <a:r>
              <a:rPr lang="en-US" sz="1400" b="1" dirty="0"/>
              <a:t>Are teachers allowed to accompany their students inside KidZania Abu Dhabi?</a:t>
            </a:r>
          </a:p>
          <a:p>
            <a:pPr lvl="0"/>
            <a:r>
              <a:rPr lang="en-US" sz="1400" dirty="0"/>
              <a:t>Teachers or school guardians must accompany the students during field trips to KidZania Abu Dhabi. </a:t>
            </a:r>
          </a:p>
          <a:p>
            <a:pPr lvl="0"/>
            <a:r>
              <a:rPr lang="en-US" sz="1400" dirty="0"/>
              <a:t>They can observe students as they participate in various role-playing activities. </a:t>
            </a:r>
          </a:p>
          <a:p>
            <a:pPr lvl="0"/>
            <a:r>
              <a:rPr lang="en-US" sz="1400" dirty="0"/>
              <a:t>There will be a set number of teachers per group of students.</a:t>
            </a:r>
          </a:p>
          <a:p>
            <a:pPr lvl="0"/>
            <a:endParaRPr lang="en-US" sz="1400" dirty="0"/>
          </a:p>
          <a:p>
            <a:pPr lvl="0"/>
            <a:r>
              <a:rPr lang="en-US" sz="1400" b="1" dirty="0"/>
              <a:t>Can teachers participate in activities?</a:t>
            </a:r>
          </a:p>
          <a:p>
            <a:pPr lvl="0"/>
            <a:r>
              <a:rPr lang="en-US" sz="1400" dirty="0"/>
              <a:t>KidZania Abu Dhabi empowers kids to explore independently and learn experientially so the role-playing activities are only for children. However, a teacher can assist any student who may be physically challenged as the child participates in the chosen activity.</a:t>
            </a:r>
          </a:p>
          <a:p>
            <a:pPr lvl="0"/>
            <a:endParaRPr lang="en-US" sz="1400" dirty="0"/>
          </a:p>
          <a:p>
            <a:pPr lvl="0"/>
            <a:r>
              <a:rPr lang="en-US" sz="1400" b="1" dirty="0"/>
              <a:t>For Field trip, are teachers exempt from paying entrance fees?</a:t>
            </a:r>
          </a:p>
          <a:p>
            <a:pPr lvl="0"/>
            <a:r>
              <a:rPr lang="en-US" sz="1400" dirty="0"/>
              <a:t>Yes, there will be an appropriate allotment of waived entrance fees for teachers or school guardians </a:t>
            </a:r>
          </a:p>
          <a:p>
            <a:pPr lvl="0"/>
            <a:r>
              <a:rPr lang="en-US" sz="1400" dirty="0"/>
              <a:t>per school group visiting KidZania Abu Dhabi. </a:t>
            </a:r>
          </a:p>
          <a:p>
            <a:pPr lvl="0"/>
            <a:endParaRPr lang="en-US" sz="1400" dirty="0"/>
          </a:p>
          <a:p>
            <a:pPr lvl="0"/>
            <a:r>
              <a:rPr lang="en-US" sz="1400" dirty="0"/>
              <a:t>For inquiries on field trips, send us an email </a:t>
            </a:r>
            <a:r>
              <a:rPr lang="en-US" sz="1400" dirty="0">
                <a:hlinkClick r:id="rId3"/>
              </a:rPr>
              <a:t>schools@emaar.ae</a:t>
            </a:r>
            <a:endParaRPr lang="en-US" sz="1400" dirty="0"/>
          </a:p>
          <a:p>
            <a:pPr lvl="0"/>
            <a:endParaRPr lang="en-US" sz="1400" dirty="0"/>
          </a:p>
          <a:p>
            <a:pPr lvl="0"/>
            <a:endParaRPr lang="en-US" sz="1400" dirty="0">
              <a:solidFill>
                <a:schemeClr val="tx1">
                  <a:lumMod val="50000"/>
                  <a:lumOff val="50000"/>
                </a:schemeClr>
              </a:solidFill>
            </a:endParaRPr>
          </a:p>
        </p:txBody>
      </p:sp>
      <p:sp>
        <p:nvSpPr>
          <p:cNvPr id="12" name="Text Box 6"/>
          <p:cNvSpPr txBox="1">
            <a:spLocks noChangeArrowheads="1"/>
          </p:cNvSpPr>
          <p:nvPr/>
        </p:nvSpPr>
        <p:spPr bwMode="auto">
          <a:xfrm>
            <a:off x="143348" y="484254"/>
            <a:ext cx="5875987" cy="445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2800" b="1" dirty="0">
                <a:solidFill>
                  <a:srgbClr val="970125"/>
                </a:solidFill>
                <a:latin typeface="+mj-lt"/>
                <a:ea typeface="+mj-ea"/>
                <a:cs typeface="Open sans"/>
              </a:rPr>
              <a:t>Frequently Asked Questions </a:t>
            </a:r>
          </a:p>
        </p:txBody>
      </p:sp>
    </p:spTree>
    <p:extLst>
      <p:ext uri="{BB962C8B-B14F-4D97-AF65-F5344CB8AC3E}">
        <p14:creationId xmlns:p14="http://schemas.microsoft.com/office/powerpoint/2010/main" val="589315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ecasNpng-0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56" y="13230"/>
            <a:ext cx="9144000" cy="6858000"/>
          </a:xfrm>
          <a:prstGeom prst="rect">
            <a:avLst/>
          </a:prstGeom>
        </p:spPr>
      </p:pic>
      <p:sp>
        <p:nvSpPr>
          <p:cNvPr id="6"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2</a:t>
            </a:fld>
            <a:endParaRPr lang="es-ES_tradnl" sz="1400" dirty="0"/>
          </a:p>
        </p:txBody>
      </p:sp>
      <p:sp>
        <p:nvSpPr>
          <p:cNvPr id="7" name="2 Marcador de contenido"/>
          <p:cNvSpPr txBox="1">
            <a:spLocks/>
          </p:cNvSpPr>
          <p:nvPr/>
        </p:nvSpPr>
        <p:spPr>
          <a:xfrm>
            <a:off x="125729" y="1541511"/>
            <a:ext cx="5306241" cy="241000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A highly interactive Learning and Development Center that provides children aged 2-16 with a safe, unique, and realistic educational environment to do what comes naturally to them; role-play.</a:t>
            </a:r>
          </a:p>
          <a:p>
            <a:pPr marL="0" indent="0">
              <a:buNone/>
            </a:pPr>
            <a:endParaRPr lang="en-US" sz="1600" dirty="0"/>
          </a:p>
          <a:p>
            <a:pPr marL="0" indent="0">
              <a:buNone/>
            </a:pPr>
            <a:r>
              <a:rPr lang="en-US" sz="1600" dirty="0"/>
              <a:t>From police officer to dentist to journalist, KidZania offers over 60 role-playing activities in more than 40 establishments, enabling children to understand the world of grown-ups better by being grown-ups themselves.</a:t>
            </a:r>
          </a:p>
          <a:p>
            <a:pPr marL="0" indent="0">
              <a:buNone/>
            </a:pPr>
            <a:endParaRPr lang="en-US" sz="1600" dirty="0"/>
          </a:p>
          <a:p>
            <a:pPr marL="0" indent="0">
              <a:lnSpc>
                <a:spcPct val="80000"/>
              </a:lnSpc>
              <a:buNone/>
            </a:pPr>
            <a:endParaRPr lang="en-US" sz="2400" dirty="0">
              <a:latin typeface="+mj-lt"/>
              <a:ea typeface="ＭＳ Ｐゴシック" charset="0"/>
              <a:cs typeface="Calibri"/>
            </a:endParaRPr>
          </a:p>
        </p:txBody>
      </p:sp>
      <p:sp>
        <p:nvSpPr>
          <p:cNvPr id="8" name="2 Marcador de contenido"/>
          <p:cNvSpPr txBox="1">
            <a:spLocks/>
          </p:cNvSpPr>
          <p:nvPr/>
        </p:nvSpPr>
        <p:spPr>
          <a:xfrm>
            <a:off x="125728" y="4257386"/>
            <a:ext cx="4576901" cy="16100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KidZania’s attention to professionalism and training has earned it the highest level of trust among parents, educators and community leaders                as a facility where kids can have fun,                       exert their independence, and be safe.</a:t>
            </a:r>
            <a:endParaRPr lang="en-US" sz="2400" dirty="0">
              <a:latin typeface="+mj-lt"/>
              <a:ea typeface="ＭＳ Ｐゴシック" charset="0"/>
              <a:cs typeface="Calibri"/>
            </a:endParaRPr>
          </a:p>
        </p:txBody>
      </p:sp>
      <p:pic>
        <p:nvPicPr>
          <p:cNvPr id="3" name="Picture 2">
            <a:extLst>
              <a:ext uri="{FF2B5EF4-FFF2-40B4-BE49-F238E27FC236}">
                <a16:creationId xmlns:a16="http://schemas.microsoft.com/office/drawing/2014/main" id="{5FCEB9DF-07EA-4414-B0A7-E4B306DABBC5}"/>
              </a:ext>
            </a:extLst>
          </p:cNvPr>
          <p:cNvPicPr>
            <a:picLocks noChangeAspect="1"/>
          </p:cNvPicPr>
          <p:nvPr/>
        </p:nvPicPr>
        <p:blipFill>
          <a:blip r:embed="rId3"/>
          <a:stretch>
            <a:fillRect/>
          </a:stretch>
        </p:blipFill>
        <p:spPr>
          <a:xfrm>
            <a:off x="125729" y="231909"/>
            <a:ext cx="2756633" cy="1309602"/>
          </a:xfrm>
          <a:prstGeom prst="rect">
            <a:avLst/>
          </a:prstGeom>
        </p:spPr>
      </p:pic>
    </p:spTree>
    <p:extLst>
      <p:ext uri="{BB962C8B-B14F-4D97-AF65-F5344CB8AC3E}">
        <p14:creationId xmlns:p14="http://schemas.microsoft.com/office/powerpoint/2010/main" val="1727736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20</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alibri" charset="0"/>
              </a:rPr>
              <a:t>The</a:t>
            </a:r>
            <a:r>
              <a:rPr lang="es-MX" sz="1800" b="1" dirty="0">
                <a:solidFill>
                  <a:schemeClr val="bg1"/>
                </a:solidFill>
                <a:latin typeface="Calibri" charset="0"/>
              </a:rPr>
              <a:t> Business</a:t>
            </a: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20</a:t>
            </a:fld>
            <a:endParaRPr lang="es-ES_tradnl" sz="1400" dirty="0"/>
          </a:p>
        </p:txBody>
      </p:sp>
      <p:sp>
        <p:nvSpPr>
          <p:cNvPr id="10" name="Rectangle 9"/>
          <p:cNvSpPr/>
          <p:nvPr/>
        </p:nvSpPr>
        <p:spPr>
          <a:xfrm>
            <a:off x="5168576" y="2219665"/>
            <a:ext cx="184731" cy="646331"/>
          </a:xfrm>
          <a:prstGeom prst="rect">
            <a:avLst/>
          </a:prstGeom>
        </p:spPr>
        <p:txBody>
          <a:bodyPr wrap="none">
            <a:spAutoFit/>
          </a:bodyPr>
          <a:lstStyle/>
          <a:p>
            <a:endParaRPr lang="en-US" dirty="0"/>
          </a:p>
          <a:p>
            <a:endParaRPr lang="en-US" dirty="0"/>
          </a:p>
        </p:txBody>
      </p:sp>
      <p:sp>
        <p:nvSpPr>
          <p:cNvPr id="11" name="Rectangle 10"/>
          <p:cNvSpPr/>
          <p:nvPr/>
        </p:nvSpPr>
        <p:spPr>
          <a:xfrm>
            <a:off x="5168576" y="4999913"/>
            <a:ext cx="184731" cy="646331"/>
          </a:xfrm>
          <a:prstGeom prst="rect">
            <a:avLst/>
          </a:prstGeom>
        </p:spPr>
        <p:txBody>
          <a:bodyPr wrap="none">
            <a:spAutoFit/>
          </a:bodyPr>
          <a:lstStyle/>
          <a:p>
            <a:endParaRPr lang="en-US" dirty="0"/>
          </a:p>
          <a:p>
            <a:endParaRPr lang="en-US" dirty="0"/>
          </a:p>
        </p:txBody>
      </p:sp>
      <p:sp>
        <p:nvSpPr>
          <p:cNvPr id="12" name="TextBox 11"/>
          <p:cNvSpPr txBox="1"/>
          <p:nvPr/>
        </p:nvSpPr>
        <p:spPr>
          <a:xfrm>
            <a:off x="224589" y="1028431"/>
            <a:ext cx="8572466" cy="5047536"/>
          </a:xfrm>
          <a:prstGeom prst="rect">
            <a:avLst/>
          </a:prstGeom>
          <a:noFill/>
        </p:spPr>
        <p:txBody>
          <a:bodyPr wrap="square" rtlCol="0">
            <a:spAutoFit/>
          </a:bodyPr>
          <a:lstStyle/>
          <a:p>
            <a:pPr lvl="0"/>
            <a:r>
              <a:rPr lang="en-US" sz="1400" b="1" dirty="0"/>
              <a:t>How long can we stay in KidZania Abu Dhabi?</a:t>
            </a:r>
          </a:p>
          <a:p>
            <a:pPr lvl="0"/>
            <a:r>
              <a:rPr lang="en-US" sz="1400" dirty="0"/>
              <a:t>Each ticket gives the visitor all day access to the play city. </a:t>
            </a:r>
          </a:p>
          <a:p>
            <a:pPr lvl="0"/>
            <a:r>
              <a:rPr lang="en-US" sz="1400" dirty="0"/>
              <a:t>Most activities inside KidZania Abu Dhabi and Abu Dhabi last from 15-25 minutes.</a:t>
            </a:r>
          </a:p>
          <a:p>
            <a:pPr lvl="0"/>
            <a:endParaRPr lang="en-US" sz="1400" b="1" dirty="0"/>
          </a:p>
          <a:p>
            <a:pPr lvl="0"/>
            <a:r>
              <a:rPr lang="en-US" sz="1400" b="1" dirty="0"/>
              <a:t>Can I leave KidZania before the group leaves their appointed time?</a:t>
            </a:r>
          </a:p>
          <a:p>
            <a:pPr lvl="0"/>
            <a:r>
              <a:rPr lang="en-US" sz="1400" dirty="0"/>
              <a:t>Yes, as long as there is another teacher or guardian that will be responsible for the students. </a:t>
            </a:r>
          </a:p>
          <a:p>
            <a:pPr lvl="0"/>
            <a:r>
              <a:rPr lang="en-US" sz="1400" dirty="0"/>
              <a:t>KidZania’s security requires the responsible school teacher or guardian to remain with the group </a:t>
            </a:r>
          </a:p>
          <a:p>
            <a:pPr lvl="0"/>
            <a:r>
              <a:rPr lang="en-US" sz="1400" dirty="0"/>
              <a:t>for the entire duration of the visit for the students’ safety and convenience. </a:t>
            </a:r>
          </a:p>
          <a:p>
            <a:pPr lvl="0"/>
            <a:endParaRPr lang="en-US" sz="1400" b="1" dirty="0"/>
          </a:p>
          <a:p>
            <a:pPr lvl="0"/>
            <a:r>
              <a:rPr lang="en-US" sz="1400" b="1" dirty="0"/>
              <a:t>We are considering KidZania Abu Dhabi and Abu Dhabi for our School Trip.                                                                 Can we arrange a free ocular visit to check out KidZania Abu Dhabi or Abu Dhabi?</a:t>
            </a:r>
          </a:p>
          <a:p>
            <a:pPr lvl="0"/>
            <a:r>
              <a:rPr lang="en-US" sz="1400" dirty="0"/>
              <a:t>Yes, of course! You can contact our Ministry of Tourism and arrange a schedule </a:t>
            </a:r>
          </a:p>
          <a:p>
            <a:pPr lvl="0"/>
            <a:r>
              <a:rPr lang="en-US" sz="1400" dirty="0"/>
              <a:t>for you and/or your tour operators. </a:t>
            </a:r>
          </a:p>
          <a:p>
            <a:pPr lvl="0"/>
            <a:endParaRPr lang="en-US" sz="1400" dirty="0"/>
          </a:p>
          <a:p>
            <a:pPr lvl="0"/>
            <a:r>
              <a:rPr lang="en-US" sz="1400" dirty="0"/>
              <a:t>Please contact us on +971 50 557 2830 / +971 4 4485257 or email </a:t>
            </a:r>
            <a:r>
              <a:rPr lang="en-US" sz="1400" dirty="0">
                <a:hlinkClick r:id="rId3"/>
              </a:rPr>
              <a:t>schools@emaar.ae</a:t>
            </a:r>
            <a:endParaRPr lang="en-US" sz="1400" dirty="0"/>
          </a:p>
          <a:p>
            <a:pPr lvl="0"/>
            <a:endParaRPr lang="en-US" sz="1400" dirty="0"/>
          </a:p>
          <a:p>
            <a:pPr lvl="0"/>
            <a:r>
              <a:rPr lang="en-US" sz="1400" b="1" dirty="0"/>
              <a:t>For Field trip, are teachers exempt from paying entrance fees?</a:t>
            </a:r>
          </a:p>
          <a:p>
            <a:pPr lvl="0"/>
            <a:r>
              <a:rPr lang="en-US" sz="1400" dirty="0"/>
              <a:t>Yes, there will be an appropriate allotment of waived entrance fees for teachers or school guardians </a:t>
            </a:r>
          </a:p>
          <a:p>
            <a:pPr lvl="0"/>
            <a:r>
              <a:rPr lang="en-US" sz="1400" dirty="0"/>
              <a:t>per school group visiting KidZania Abu Dhabi and Abu Dhabi.</a:t>
            </a:r>
          </a:p>
          <a:p>
            <a:pPr lvl="0"/>
            <a:endParaRPr lang="en-US" sz="1400" dirty="0"/>
          </a:p>
          <a:p>
            <a:pPr lvl="0"/>
            <a:r>
              <a:rPr lang="en-US" sz="1400" dirty="0"/>
              <a:t>For inquiries on field trips, send us an email </a:t>
            </a:r>
            <a:r>
              <a:rPr lang="en-US" sz="1400" dirty="0">
                <a:hlinkClick r:id="rId3"/>
              </a:rPr>
              <a:t>schools@emaar.ae</a:t>
            </a:r>
            <a:endParaRPr lang="en-US" sz="1400" dirty="0"/>
          </a:p>
          <a:p>
            <a:pPr lvl="0"/>
            <a:endParaRPr lang="en-US" sz="1400" dirty="0"/>
          </a:p>
          <a:p>
            <a:endParaRPr lang="en-US" sz="1400" dirty="0">
              <a:solidFill>
                <a:schemeClr val="tx1">
                  <a:lumMod val="50000"/>
                  <a:lumOff val="50000"/>
                </a:schemeClr>
              </a:solidFill>
            </a:endParaRPr>
          </a:p>
        </p:txBody>
      </p:sp>
      <p:sp>
        <p:nvSpPr>
          <p:cNvPr id="13" name="Text Box 6"/>
          <p:cNvSpPr txBox="1">
            <a:spLocks noChangeArrowheads="1"/>
          </p:cNvSpPr>
          <p:nvPr/>
        </p:nvSpPr>
        <p:spPr bwMode="auto">
          <a:xfrm>
            <a:off x="224589" y="545649"/>
            <a:ext cx="5875987" cy="445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2800" b="1" dirty="0">
                <a:solidFill>
                  <a:srgbClr val="970125"/>
                </a:solidFill>
                <a:latin typeface="+mj-lt"/>
                <a:ea typeface="+mj-ea"/>
                <a:cs typeface="Open sans"/>
              </a:rPr>
              <a:t>Frequently Asked Questions </a:t>
            </a:r>
          </a:p>
        </p:txBody>
      </p:sp>
    </p:spTree>
    <p:extLst>
      <p:ext uri="{BB962C8B-B14F-4D97-AF65-F5344CB8AC3E}">
        <p14:creationId xmlns:p14="http://schemas.microsoft.com/office/powerpoint/2010/main" val="881302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873" y="5254119"/>
            <a:ext cx="8229600" cy="1143000"/>
          </a:xfrm>
        </p:spPr>
        <p:txBody>
          <a:bodyPr/>
          <a:lstStyle/>
          <a:p>
            <a:r>
              <a:rPr lang="en-US" dirty="0"/>
              <a:t>Risk Assessment</a:t>
            </a:r>
          </a:p>
        </p:txBody>
      </p:sp>
    </p:spTree>
    <p:extLst>
      <p:ext uri="{BB962C8B-B14F-4D97-AF65-F5344CB8AC3E}">
        <p14:creationId xmlns:p14="http://schemas.microsoft.com/office/powerpoint/2010/main" val="1059720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22</a:t>
            </a:fld>
            <a:endParaRPr lang="es-MX" sz="1200" dirty="0">
              <a:solidFill>
                <a:schemeClr val="bg1"/>
              </a:solidFill>
              <a:latin typeface="Calibri" charset="0"/>
            </a:endParaRPr>
          </a:p>
        </p:txBody>
      </p:sp>
      <p:sp>
        <p:nvSpPr>
          <p:cNvPr id="24" name="Slide Number Placeholder 13"/>
          <p:cNvSpPr txBox="1">
            <a:spLocks/>
          </p:cNvSpPr>
          <p:nvPr/>
        </p:nvSpPr>
        <p:spPr bwMode="auto">
          <a:xfrm>
            <a:off x="7391400" y="6492875"/>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alibri" charset="0"/>
              </a:rPr>
              <a:t>The</a:t>
            </a:r>
            <a:r>
              <a:rPr lang="es-MX" sz="1800" b="1" dirty="0">
                <a:solidFill>
                  <a:schemeClr val="bg1"/>
                </a:solidFill>
                <a:latin typeface="Calibri" charset="0"/>
              </a:rPr>
              <a:t> Business</a:t>
            </a: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6321092"/>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22</a:t>
            </a:fld>
            <a:endParaRPr lang="es-ES_tradnl" sz="1400" dirty="0"/>
          </a:p>
        </p:txBody>
      </p:sp>
      <p:sp>
        <p:nvSpPr>
          <p:cNvPr id="10" name="Rectangle 9"/>
          <p:cNvSpPr/>
          <p:nvPr/>
        </p:nvSpPr>
        <p:spPr>
          <a:xfrm>
            <a:off x="5168576" y="2219665"/>
            <a:ext cx="184731" cy="646331"/>
          </a:xfrm>
          <a:prstGeom prst="rect">
            <a:avLst/>
          </a:prstGeom>
        </p:spPr>
        <p:txBody>
          <a:bodyPr wrap="none">
            <a:spAutoFit/>
          </a:bodyPr>
          <a:lstStyle/>
          <a:p>
            <a:endParaRPr lang="en-US" dirty="0"/>
          </a:p>
          <a:p>
            <a:endParaRPr lang="en-US" dirty="0"/>
          </a:p>
        </p:txBody>
      </p:sp>
      <p:sp>
        <p:nvSpPr>
          <p:cNvPr id="11" name="Rectangle 10"/>
          <p:cNvSpPr/>
          <p:nvPr/>
        </p:nvSpPr>
        <p:spPr>
          <a:xfrm>
            <a:off x="5168576" y="4999913"/>
            <a:ext cx="184731" cy="646331"/>
          </a:xfrm>
          <a:prstGeom prst="rect">
            <a:avLst/>
          </a:prstGeom>
        </p:spPr>
        <p:txBody>
          <a:bodyPr wrap="none">
            <a:spAutoFit/>
          </a:bodyPr>
          <a:lstStyle/>
          <a:p>
            <a:endParaRPr lang="en-US" dirty="0"/>
          </a:p>
          <a:p>
            <a:endParaRPr lang="en-US" dirty="0"/>
          </a:p>
        </p:txBody>
      </p:sp>
      <p:sp>
        <p:nvSpPr>
          <p:cNvPr id="16" name="Text Box 6"/>
          <p:cNvSpPr txBox="1">
            <a:spLocks noChangeArrowheads="1"/>
          </p:cNvSpPr>
          <p:nvPr/>
        </p:nvSpPr>
        <p:spPr bwMode="auto">
          <a:xfrm>
            <a:off x="1387126" y="198700"/>
            <a:ext cx="5875987" cy="445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2800" b="1" dirty="0">
                <a:solidFill>
                  <a:srgbClr val="970125"/>
                </a:solidFill>
                <a:latin typeface="+mj-lt"/>
                <a:ea typeface="+mj-ea"/>
                <a:cs typeface="Open sans"/>
              </a:rPr>
              <a:t>Risk Assessment</a:t>
            </a:r>
          </a:p>
        </p:txBody>
      </p:sp>
      <p:sp>
        <p:nvSpPr>
          <p:cNvPr id="13" name="Rectangle 1038"/>
          <p:cNvSpPr>
            <a:spLocks noChangeArrowheads="1"/>
          </p:cNvSpPr>
          <p:nvPr/>
        </p:nvSpPr>
        <p:spPr bwMode="auto">
          <a:xfrm>
            <a:off x="951767" y="653224"/>
            <a:ext cx="6560203" cy="642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spcBef>
                <a:spcPct val="60000"/>
              </a:spcBef>
              <a:buClr>
                <a:schemeClr val="tx1">
                  <a:lumMod val="50000"/>
                  <a:lumOff val="50000"/>
                </a:schemeClr>
              </a:buClr>
              <a:buFont typeface="Wingdings" charset="2"/>
              <a:buChar char="§"/>
              <a:tabLst>
                <a:tab pos="3540125" algn="l"/>
                <a:tab pos="4113213" algn="l"/>
                <a:tab pos="4230688" algn="l"/>
              </a:tabLst>
            </a:pPr>
            <a:r>
              <a:rPr lang="en-US" sz="1400" b="1" dirty="0"/>
              <a:t>Indoor Operation</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Everyday activity; No weather conditions</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Located The Abu Dhabi Mall (KidZania Abu Dhabi); Yas Mall (KidZania Abu Dhabi)</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Easy Access from Parking Area  </a:t>
            </a:r>
          </a:p>
          <a:p>
            <a:pPr marL="285750" indent="-285750">
              <a:spcBef>
                <a:spcPct val="60000"/>
              </a:spcBef>
              <a:buClr>
                <a:schemeClr val="tx1">
                  <a:lumMod val="50000"/>
                  <a:lumOff val="50000"/>
                </a:schemeClr>
              </a:buClr>
              <a:buFont typeface="Wingdings" charset="2"/>
              <a:buChar char="§"/>
              <a:tabLst>
                <a:tab pos="3540125" algn="l"/>
                <a:tab pos="4113213" algn="l"/>
                <a:tab pos="4230688" algn="l"/>
              </a:tabLst>
            </a:pPr>
            <a:r>
              <a:rPr lang="en-US" sz="1400" b="1" dirty="0"/>
              <a:t>Facilities</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Washroom</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Prayer room</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Elevator</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Telephone</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Restaurant</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Lounge</a:t>
            </a:r>
          </a:p>
          <a:p>
            <a:pPr marL="285750" indent="-285750">
              <a:spcBef>
                <a:spcPct val="60000"/>
              </a:spcBef>
              <a:buClr>
                <a:schemeClr val="tx1">
                  <a:lumMod val="50000"/>
                  <a:lumOff val="50000"/>
                </a:schemeClr>
              </a:buClr>
              <a:buFont typeface="Wingdings" charset="2"/>
              <a:buChar char="§"/>
              <a:tabLst>
                <a:tab pos="3540125" algn="l"/>
                <a:tab pos="4113213" algn="l"/>
                <a:tab pos="4230688" algn="l"/>
              </a:tabLst>
            </a:pPr>
            <a:r>
              <a:rPr lang="en-US" sz="1400" b="1" dirty="0"/>
              <a:t>Service Intensive</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Zupervisor – all industries</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Team Leaders, Coordinators</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Duty Manager</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Security Marshals	</a:t>
            </a:r>
          </a:p>
          <a:p>
            <a:pPr marL="285750" indent="-285750">
              <a:spcBef>
                <a:spcPct val="60000"/>
              </a:spcBef>
              <a:buClr>
                <a:schemeClr val="tx1">
                  <a:lumMod val="50000"/>
                  <a:lumOff val="50000"/>
                </a:schemeClr>
              </a:buClr>
              <a:buFont typeface="Wingdings" charset="2"/>
              <a:buChar char="§"/>
              <a:tabLst>
                <a:tab pos="3540125" algn="l"/>
                <a:tab pos="4113213" algn="l"/>
                <a:tab pos="4230688" algn="l"/>
              </a:tabLst>
            </a:pPr>
            <a:r>
              <a:rPr lang="en-US" sz="1400" b="1" dirty="0"/>
              <a:t>Security system</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RFID Bracelet</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Surveillance Camera covering the whole city</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Security Marshals at every entry and exit points</a:t>
            </a:r>
          </a:p>
          <a:p>
            <a:pPr marL="620713" lvl="1" indent="-171450">
              <a:buClr>
                <a:schemeClr val="tx1">
                  <a:lumMod val="50000"/>
                  <a:lumOff val="50000"/>
                </a:schemeClr>
              </a:buClr>
              <a:buFont typeface="Wingdings" charset="2"/>
              <a:buChar char="§"/>
              <a:tabLst>
                <a:tab pos="3540125" algn="l"/>
                <a:tab pos="4113213" algn="l"/>
                <a:tab pos="4230688" algn="l"/>
              </a:tabLst>
            </a:pPr>
            <a:r>
              <a:rPr lang="en-US" sz="1400" dirty="0"/>
              <a:t>Equipped with Health ad Safety Equipment</a:t>
            </a:r>
          </a:p>
          <a:p>
            <a:pPr marL="285750" lvl="1" indent="-285750">
              <a:spcBef>
                <a:spcPct val="60000"/>
              </a:spcBef>
              <a:buClr>
                <a:schemeClr val="tx1">
                  <a:lumMod val="50000"/>
                  <a:lumOff val="50000"/>
                </a:schemeClr>
              </a:buClr>
              <a:buFont typeface="Wingdings" charset="2"/>
              <a:buChar char="§"/>
              <a:tabLst>
                <a:tab pos="3540125" algn="l"/>
                <a:tab pos="4113213" algn="l"/>
                <a:tab pos="4230688" algn="l"/>
              </a:tabLst>
            </a:pPr>
            <a:r>
              <a:rPr lang="en-US" sz="1400" b="1" dirty="0"/>
              <a:t>Health and Safety</a:t>
            </a:r>
          </a:p>
          <a:p>
            <a:pPr marL="621792" lvl="2" indent="-171450">
              <a:buClr>
                <a:schemeClr val="tx1">
                  <a:lumMod val="50000"/>
                  <a:lumOff val="50000"/>
                </a:schemeClr>
              </a:buClr>
              <a:buFont typeface="Wingdings" panose="05000000000000000000" pitchFamily="2" charset="2"/>
              <a:buChar char="§"/>
              <a:tabLst>
                <a:tab pos="3540125" algn="l"/>
                <a:tab pos="4113213" algn="l"/>
                <a:tab pos="4230688" algn="l"/>
              </a:tabLst>
            </a:pPr>
            <a:r>
              <a:rPr lang="en-US" sz="1400" dirty="0"/>
              <a:t>Resident Health and Safety Representative</a:t>
            </a:r>
          </a:p>
          <a:p>
            <a:pPr marL="621792" lvl="2" indent="-171450">
              <a:buClr>
                <a:schemeClr val="tx1">
                  <a:lumMod val="50000"/>
                  <a:lumOff val="50000"/>
                </a:schemeClr>
              </a:buClr>
              <a:buFont typeface="Wingdings" panose="05000000000000000000" pitchFamily="2" charset="2"/>
              <a:buChar char="§"/>
              <a:tabLst>
                <a:tab pos="3540125" algn="l"/>
                <a:tab pos="4113213" algn="l"/>
                <a:tab pos="4230688" algn="l"/>
              </a:tabLst>
            </a:pPr>
            <a:r>
              <a:rPr lang="en-US" sz="1400" dirty="0"/>
              <a:t>All Establishments are scaled down to children’s size</a:t>
            </a:r>
          </a:p>
          <a:p>
            <a:pPr marL="621792" lvl="2" indent="-171450">
              <a:buClr>
                <a:schemeClr val="tx1">
                  <a:lumMod val="50000"/>
                  <a:lumOff val="50000"/>
                </a:schemeClr>
              </a:buClr>
              <a:buFont typeface="Wingdings" panose="05000000000000000000" pitchFamily="2" charset="2"/>
              <a:buChar char="§"/>
              <a:tabLst>
                <a:tab pos="3540125" algn="l"/>
                <a:tab pos="4113213" algn="l"/>
                <a:tab pos="4230688" algn="l"/>
              </a:tabLst>
            </a:pPr>
            <a:r>
              <a:rPr lang="en-US" sz="1400" dirty="0"/>
              <a:t>Well trained professionals in case of emergency</a:t>
            </a:r>
            <a:endParaRPr lang="en-US" sz="1400" b="1" dirty="0"/>
          </a:p>
          <a:p>
            <a:pPr marL="449263" lvl="1">
              <a:buClr>
                <a:schemeClr val="tx1">
                  <a:lumMod val="50000"/>
                  <a:lumOff val="50000"/>
                </a:schemeClr>
              </a:buClr>
              <a:tabLst>
                <a:tab pos="3540125" algn="l"/>
                <a:tab pos="4113213" algn="l"/>
                <a:tab pos="4230688" algn="l"/>
              </a:tabLst>
            </a:pPr>
            <a:endParaRPr lang="en-US" sz="1400" dirty="0">
              <a:solidFill>
                <a:schemeClr val="tx1">
                  <a:lumMod val="50000"/>
                  <a:lumOff val="50000"/>
                </a:schemeClr>
              </a:solidFill>
            </a:endParaRPr>
          </a:p>
        </p:txBody>
      </p:sp>
    </p:spTree>
    <p:extLst>
      <p:ext uri="{BB962C8B-B14F-4D97-AF65-F5344CB8AC3E}">
        <p14:creationId xmlns:p14="http://schemas.microsoft.com/office/powerpoint/2010/main" val="1599024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06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D652CC8F-F2BA-3D46-A21B-18095B41541B}"/>
              </a:ext>
            </a:extLst>
          </p:cNvPr>
          <p:cNvSpPr txBox="1">
            <a:spLocks noChangeArrowheads="1"/>
          </p:cNvSpPr>
          <p:nvPr/>
        </p:nvSpPr>
        <p:spPr bwMode="auto">
          <a:xfrm>
            <a:off x="225745" y="293606"/>
            <a:ext cx="7605712" cy="523220"/>
          </a:xfrm>
          <a:prstGeom prst="rect">
            <a:avLst/>
          </a:prstGeom>
          <a:noFill/>
          <a:ln w="9525">
            <a:noFill/>
            <a:miter lim="800000"/>
            <a:headEnd/>
            <a:tailEnd/>
          </a:ln>
        </p:spPr>
        <p:txBody>
          <a:bodyPr wrap="square">
            <a:prstTxWarp prst="textNoShape">
              <a:avLst/>
            </a:prstTxWarp>
            <a:spAutoFit/>
          </a:bodyPr>
          <a:lstStyle/>
          <a:p>
            <a:r>
              <a:rPr lang="en-US" sz="2800" b="1" dirty="0">
                <a:solidFill>
                  <a:srgbClr val="970125"/>
                </a:solidFill>
                <a:latin typeface="+mj-lt"/>
                <a:ea typeface="+mj-ea"/>
                <a:cs typeface="Open sans"/>
              </a:rPr>
              <a:t>KidZania Essence </a:t>
            </a:r>
            <a:r>
              <a:rPr lang="en-US" sz="2800" b="1">
                <a:solidFill>
                  <a:srgbClr val="970125"/>
                </a:solidFill>
                <a:latin typeface="+mj-lt"/>
                <a:ea typeface="+mj-ea"/>
                <a:cs typeface="Open sans"/>
              </a:rPr>
              <a:t>in Learning and Development</a:t>
            </a:r>
            <a:endParaRPr lang="en-US" sz="2800" b="1" dirty="0">
              <a:solidFill>
                <a:srgbClr val="970125"/>
              </a:solidFill>
              <a:latin typeface="+mj-lt"/>
              <a:ea typeface="+mj-ea"/>
              <a:cs typeface="Open sans"/>
            </a:endParaRPr>
          </a:p>
        </p:txBody>
      </p:sp>
      <p:pic>
        <p:nvPicPr>
          <p:cNvPr id="4" name="Picture 15" descr="11 Emocionante.png">
            <a:extLst>
              <a:ext uri="{FF2B5EF4-FFF2-40B4-BE49-F238E27FC236}">
                <a16:creationId xmlns:a16="http://schemas.microsoft.com/office/drawing/2014/main" id="{73C56EB0-4D7D-E248-8F2D-482D8C5F99FE}"/>
              </a:ext>
            </a:extLst>
          </p:cNvPr>
          <p:cNvPicPr>
            <a:picLocks noChangeAspect="1"/>
          </p:cNvPicPr>
          <p:nvPr/>
        </p:nvPicPr>
        <p:blipFill>
          <a:blip r:embed="rId2">
            <a:alphaModFix amt="52000"/>
            <a:extLst>
              <a:ext uri="{28A0092B-C50C-407E-A947-70E740481C1C}">
                <a14:useLocalDpi xmlns:a14="http://schemas.microsoft.com/office/drawing/2010/main" val="0"/>
              </a:ext>
            </a:extLst>
          </a:blip>
          <a:stretch>
            <a:fillRect/>
          </a:stretch>
        </p:blipFill>
        <p:spPr>
          <a:xfrm>
            <a:off x="279922" y="2985439"/>
            <a:ext cx="1512399" cy="1512399"/>
          </a:xfrm>
          <a:prstGeom prst="rect">
            <a:avLst/>
          </a:prstGeom>
        </p:spPr>
      </p:pic>
      <p:sp>
        <p:nvSpPr>
          <p:cNvPr id="5" name="TextBox 17">
            <a:extLst>
              <a:ext uri="{FF2B5EF4-FFF2-40B4-BE49-F238E27FC236}">
                <a16:creationId xmlns:a16="http://schemas.microsoft.com/office/drawing/2014/main" id="{1962EA4F-51D3-AC44-B4BE-BB1C3FE4B1F7}"/>
              </a:ext>
            </a:extLst>
          </p:cNvPr>
          <p:cNvSpPr txBox="1"/>
          <p:nvPr/>
        </p:nvSpPr>
        <p:spPr>
          <a:xfrm>
            <a:off x="2135813" y="2218554"/>
            <a:ext cx="1415619" cy="523220"/>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BASED ON ROLE-PLAY</a:t>
            </a:r>
            <a:endParaRPr lang="en-US" sz="1400" dirty="0">
              <a:solidFill>
                <a:schemeClr val="bg1">
                  <a:lumMod val="50000"/>
                </a:schemeClr>
              </a:solidFill>
              <a:latin typeface="Calibri"/>
              <a:cs typeface="Calibri"/>
            </a:endParaRPr>
          </a:p>
        </p:txBody>
      </p:sp>
      <p:sp>
        <p:nvSpPr>
          <p:cNvPr id="6" name="TextBox 18">
            <a:extLst>
              <a:ext uri="{FF2B5EF4-FFF2-40B4-BE49-F238E27FC236}">
                <a16:creationId xmlns:a16="http://schemas.microsoft.com/office/drawing/2014/main" id="{9E86EE86-09A8-5049-A589-17C3D49E2411}"/>
              </a:ext>
            </a:extLst>
          </p:cNvPr>
          <p:cNvSpPr txBox="1"/>
          <p:nvPr/>
        </p:nvSpPr>
        <p:spPr>
          <a:xfrm>
            <a:off x="356661" y="4241889"/>
            <a:ext cx="1358920" cy="307777"/>
          </a:xfrm>
          <a:prstGeom prst="rect">
            <a:avLst/>
          </a:prstGeom>
          <a:noFill/>
        </p:spPr>
        <p:txBody>
          <a:bodyPr wrap="square" rtlCol="0">
            <a:spAutoFit/>
          </a:bodyPr>
          <a:lstStyle/>
          <a:p>
            <a:pPr marL="0" lvl="1" algn="ctr"/>
            <a:r>
              <a:rPr lang="en-US" sz="1400" b="1" dirty="0">
                <a:solidFill>
                  <a:schemeClr val="bg1">
                    <a:lumMod val="50000"/>
                  </a:schemeClr>
                </a:solidFill>
                <a:cs typeface="Calibri"/>
              </a:rPr>
              <a:t>THRILLING</a:t>
            </a:r>
            <a:endParaRPr lang="en-US" sz="1400" dirty="0">
              <a:solidFill>
                <a:schemeClr val="bg1">
                  <a:lumMod val="50000"/>
                </a:schemeClr>
              </a:solidFill>
              <a:cs typeface="Calibri"/>
            </a:endParaRPr>
          </a:p>
        </p:txBody>
      </p:sp>
      <p:sp>
        <p:nvSpPr>
          <p:cNvPr id="7" name="TextBox 19">
            <a:extLst>
              <a:ext uri="{FF2B5EF4-FFF2-40B4-BE49-F238E27FC236}">
                <a16:creationId xmlns:a16="http://schemas.microsoft.com/office/drawing/2014/main" id="{94391221-ABB7-554D-BA79-1C18CC14E31E}"/>
              </a:ext>
            </a:extLst>
          </p:cNvPr>
          <p:cNvSpPr txBox="1"/>
          <p:nvPr/>
        </p:nvSpPr>
        <p:spPr>
          <a:xfrm>
            <a:off x="7506596" y="2323826"/>
            <a:ext cx="1082018" cy="307777"/>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FUN</a:t>
            </a:r>
            <a:endParaRPr lang="en-US" sz="1400" dirty="0">
              <a:solidFill>
                <a:schemeClr val="bg1">
                  <a:lumMod val="50000"/>
                </a:schemeClr>
              </a:solidFill>
              <a:latin typeface="Calibri"/>
              <a:cs typeface="Calibri"/>
            </a:endParaRPr>
          </a:p>
        </p:txBody>
      </p:sp>
      <p:sp>
        <p:nvSpPr>
          <p:cNvPr id="8" name="TextBox 20">
            <a:extLst>
              <a:ext uri="{FF2B5EF4-FFF2-40B4-BE49-F238E27FC236}">
                <a16:creationId xmlns:a16="http://schemas.microsoft.com/office/drawing/2014/main" id="{10DBD9F7-58A1-BE40-AE0B-BFD7E92337E1}"/>
              </a:ext>
            </a:extLst>
          </p:cNvPr>
          <p:cNvSpPr txBox="1"/>
          <p:nvPr/>
        </p:nvSpPr>
        <p:spPr>
          <a:xfrm>
            <a:off x="7612993" y="4156041"/>
            <a:ext cx="1082018" cy="307777"/>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SAFE</a:t>
            </a:r>
            <a:endParaRPr lang="en-US" sz="1400" dirty="0">
              <a:solidFill>
                <a:schemeClr val="bg1">
                  <a:lumMod val="50000"/>
                </a:schemeClr>
              </a:solidFill>
              <a:latin typeface="Calibri"/>
              <a:cs typeface="Calibri"/>
            </a:endParaRPr>
          </a:p>
        </p:txBody>
      </p:sp>
      <p:sp>
        <p:nvSpPr>
          <p:cNvPr id="9" name="TextBox 21">
            <a:extLst>
              <a:ext uri="{FF2B5EF4-FFF2-40B4-BE49-F238E27FC236}">
                <a16:creationId xmlns:a16="http://schemas.microsoft.com/office/drawing/2014/main" id="{78809B9E-9A6B-9648-9A43-E44FF0EA2FFB}"/>
              </a:ext>
            </a:extLst>
          </p:cNvPr>
          <p:cNvSpPr txBox="1"/>
          <p:nvPr/>
        </p:nvSpPr>
        <p:spPr>
          <a:xfrm>
            <a:off x="3200605" y="6075913"/>
            <a:ext cx="983653" cy="307777"/>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CURRENT</a:t>
            </a:r>
            <a:endParaRPr lang="en-US" sz="1400" dirty="0">
              <a:solidFill>
                <a:schemeClr val="bg1">
                  <a:lumMod val="50000"/>
                </a:schemeClr>
              </a:solidFill>
              <a:latin typeface="Calibri"/>
              <a:cs typeface="Calibri"/>
            </a:endParaRPr>
          </a:p>
        </p:txBody>
      </p:sp>
      <p:sp>
        <p:nvSpPr>
          <p:cNvPr id="10" name="TextBox 22">
            <a:extLst>
              <a:ext uri="{FF2B5EF4-FFF2-40B4-BE49-F238E27FC236}">
                <a16:creationId xmlns:a16="http://schemas.microsoft.com/office/drawing/2014/main" id="{68239119-9C40-974C-8A85-98F7D5F4C1E5}"/>
              </a:ext>
            </a:extLst>
          </p:cNvPr>
          <p:cNvSpPr txBox="1"/>
          <p:nvPr/>
        </p:nvSpPr>
        <p:spPr>
          <a:xfrm>
            <a:off x="5873951" y="4101737"/>
            <a:ext cx="1184471" cy="523220"/>
          </a:xfrm>
          <a:prstGeom prst="rect">
            <a:avLst/>
          </a:prstGeom>
          <a:noFill/>
        </p:spPr>
        <p:txBody>
          <a:bodyPr wrap="square" rtlCol="0">
            <a:spAutoFit/>
          </a:bodyPr>
          <a:lstStyle/>
          <a:p>
            <a:pPr marL="0" lvl="1" algn="ctr"/>
            <a:r>
              <a:rPr lang="en-US" sz="1400" b="1" dirty="0">
                <a:solidFill>
                  <a:srgbClr val="A2234C"/>
                </a:solidFill>
                <a:latin typeface="Calibri"/>
                <a:cs typeface="Calibri"/>
              </a:rPr>
              <a:t>VALUE-PROMOTER</a:t>
            </a:r>
            <a:endParaRPr lang="en-US" sz="1400" dirty="0">
              <a:solidFill>
                <a:srgbClr val="A2234C"/>
              </a:solidFill>
              <a:latin typeface="Calibri"/>
              <a:cs typeface="Calibri"/>
            </a:endParaRPr>
          </a:p>
        </p:txBody>
      </p:sp>
      <p:sp>
        <p:nvSpPr>
          <p:cNvPr id="11" name="TextBox 23">
            <a:extLst>
              <a:ext uri="{FF2B5EF4-FFF2-40B4-BE49-F238E27FC236}">
                <a16:creationId xmlns:a16="http://schemas.microsoft.com/office/drawing/2014/main" id="{A9ACBAA5-3EE1-3443-B938-9FA4450AD8E8}"/>
              </a:ext>
            </a:extLst>
          </p:cNvPr>
          <p:cNvSpPr txBox="1"/>
          <p:nvPr/>
        </p:nvSpPr>
        <p:spPr>
          <a:xfrm>
            <a:off x="5650143" y="2323826"/>
            <a:ext cx="1401362" cy="307777"/>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INTERACTIVE</a:t>
            </a:r>
            <a:endParaRPr lang="en-US" sz="1400" dirty="0">
              <a:solidFill>
                <a:schemeClr val="bg1">
                  <a:lumMod val="50000"/>
                </a:schemeClr>
              </a:solidFill>
              <a:latin typeface="Calibri"/>
              <a:cs typeface="Calibri"/>
            </a:endParaRPr>
          </a:p>
        </p:txBody>
      </p:sp>
      <p:sp>
        <p:nvSpPr>
          <p:cNvPr id="12" name="TextBox 24">
            <a:extLst>
              <a:ext uri="{FF2B5EF4-FFF2-40B4-BE49-F238E27FC236}">
                <a16:creationId xmlns:a16="http://schemas.microsoft.com/office/drawing/2014/main" id="{D030F154-F162-994A-88E1-3176E4D50817}"/>
              </a:ext>
            </a:extLst>
          </p:cNvPr>
          <p:cNvSpPr txBox="1"/>
          <p:nvPr/>
        </p:nvSpPr>
        <p:spPr>
          <a:xfrm>
            <a:off x="4690850" y="5957819"/>
            <a:ext cx="1273965" cy="523220"/>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ACCESSIBLE FOR ALL</a:t>
            </a:r>
            <a:endParaRPr lang="en-US" sz="1400" dirty="0">
              <a:solidFill>
                <a:schemeClr val="bg1">
                  <a:lumMod val="50000"/>
                </a:schemeClr>
              </a:solidFill>
              <a:latin typeface="Calibri"/>
              <a:cs typeface="Calibri"/>
            </a:endParaRPr>
          </a:p>
        </p:txBody>
      </p:sp>
      <p:sp>
        <p:nvSpPr>
          <p:cNvPr id="13" name="TextBox 25">
            <a:extLst>
              <a:ext uri="{FF2B5EF4-FFF2-40B4-BE49-F238E27FC236}">
                <a16:creationId xmlns:a16="http://schemas.microsoft.com/office/drawing/2014/main" id="{87823FF9-9828-1849-B441-7BCB25CFDCF5}"/>
              </a:ext>
            </a:extLst>
          </p:cNvPr>
          <p:cNvSpPr txBox="1"/>
          <p:nvPr/>
        </p:nvSpPr>
        <p:spPr>
          <a:xfrm>
            <a:off x="3948034" y="2218554"/>
            <a:ext cx="1324901" cy="307777"/>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REALITY-BASED</a:t>
            </a:r>
          </a:p>
        </p:txBody>
      </p:sp>
      <p:sp>
        <p:nvSpPr>
          <p:cNvPr id="14" name="TextBox 26">
            <a:extLst>
              <a:ext uri="{FF2B5EF4-FFF2-40B4-BE49-F238E27FC236}">
                <a16:creationId xmlns:a16="http://schemas.microsoft.com/office/drawing/2014/main" id="{1C8E0524-47F8-064B-A17F-47D900208DCA}"/>
              </a:ext>
            </a:extLst>
          </p:cNvPr>
          <p:cNvSpPr txBox="1"/>
          <p:nvPr/>
        </p:nvSpPr>
        <p:spPr>
          <a:xfrm>
            <a:off x="2257327" y="4241889"/>
            <a:ext cx="1257823" cy="307777"/>
          </a:xfrm>
          <a:prstGeom prst="rect">
            <a:avLst/>
          </a:prstGeom>
          <a:noFill/>
        </p:spPr>
        <p:txBody>
          <a:bodyPr wrap="square" rtlCol="0">
            <a:spAutoFit/>
          </a:bodyPr>
          <a:lstStyle/>
          <a:p>
            <a:pPr marL="0" lvl="1" algn="ctr"/>
            <a:r>
              <a:rPr lang="en-US" sz="1400" b="1" dirty="0">
                <a:solidFill>
                  <a:srgbClr val="A2234C"/>
                </a:solidFill>
                <a:latin typeface="Calibri"/>
                <a:cs typeface="Calibri"/>
              </a:rPr>
              <a:t>EDUCATIONAL</a:t>
            </a:r>
            <a:endParaRPr lang="en-US" sz="1400" dirty="0">
              <a:solidFill>
                <a:srgbClr val="A2234C"/>
              </a:solidFill>
              <a:latin typeface="Calibri"/>
              <a:cs typeface="Calibri"/>
            </a:endParaRPr>
          </a:p>
        </p:txBody>
      </p:sp>
      <p:sp>
        <p:nvSpPr>
          <p:cNvPr id="15" name="TextBox 27">
            <a:extLst>
              <a:ext uri="{FF2B5EF4-FFF2-40B4-BE49-F238E27FC236}">
                <a16:creationId xmlns:a16="http://schemas.microsoft.com/office/drawing/2014/main" id="{0C5B43F9-F5F0-C041-9106-499C9091CE9D}"/>
              </a:ext>
            </a:extLst>
          </p:cNvPr>
          <p:cNvSpPr txBox="1"/>
          <p:nvPr/>
        </p:nvSpPr>
        <p:spPr>
          <a:xfrm>
            <a:off x="6414961" y="6075913"/>
            <a:ext cx="1286925" cy="307777"/>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SUSTAINABLE</a:t>
            </a:r>
            <a:endParaRPr lang="en-US" sz="1400" dirty="0">
              <a:solidFill>
                <a:schemeClr val="bg1">
                  <a:lumMod val="50000"/>
                </a:schemeClr>
              </a:solidFill>
              <a:latin typeface="Calibri"/>
              <a:cs typeface="Calibri"/>
            </a:endParaRPr>
          </a:p>
        </p:txBody>
      </p:sp>
      <p:sp>
        <p:nvSpPr>
          <p:cNvPr id="16" name="TextBox 28">
            <a:extLst>
              <a:ext uri="{FF2B5EF4-FFF2-40B4-BE49-F238E27FC236}">
                <a16:creationId xmlns:a16="http://schemas.microsoft.com/office/drawing/2014/main" id="{4486F1E9-4EBE-7848-BE09-406D1905AB25}"/>
              </a:ext>
            </a:extLst>
          </p:cNvPr>
          <p:cNvSpPr txBox="1"/>
          <p:nvPr/>
        </p:nvSpPr>
        <p:spPr>
          <a:xfrm>
            <a:off x="249472" y="2229894"/>
            <a:ext cx="1632907" cy="523220"/>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CHILDREN FOCUSED</a:t>
            </a:r>
            <a:endParaRPr lang="en-US" sz="1400" dirty="0">
              <a:solidFill>
                <a:schemeClr val="bg1">
                  <a:lumMod val="50000"/>
                </a:schemeClr>
              </a:solidFill>
              <a:latin typeface="Calibri"/>
              <a:cs typeface="Calibri"/>
            </a:endParaRPr>
          </a:p>
        </p:txBody>
      </p:sp>
      <p:sp>
        <p:nvSpPr>
          <p:cNvPr id="17" name="TextBox 29">
            <a:extLst>
              <a:ext uri="{FF2B5EF4-FFF2-40B4-BE49-F238E27FC236}">
                <a16:creationId xmlns:a16="http://schemas.microsoft.com/office/drawing/2014/main" id="{789ABC02-084D-094D-B246-75DB3D7B3504}"/>
              </a:ext>
            </a:extLst>
          </p:cNvPr>
          <p:cNvSpPr txBox="1"/>
          <p:nvPr/>
        </p:nvSpPr>
        <p:spPr>
          <a:xfrm>
            <a:off x="3573167" y="4101737"/>
            <a:ext cx="2023206" cy="307777"/>
          </a:xfrm>
          <a:prstGeom prst="rect">
            <a:avLst/>
          </a:prstGeom>
          <a:noFill/>
        </p:spPr>
        <p:txBody>
          <a:bodyPr wrap="square" rtlCol="0">
            <a:spAutoFit/>
          </a:bodyPr>
          <a:lstStyle/>
          <a:p>
            <a:pPr marL="0" lvl="1" algn="ctr"/>
            <a:r>
              <a:rPr lang="en-US" sz="1400" b="1" dirty="0">
                <a:solidFill>
                  <a:srgbClr val="A2234C"/>
                </a:solidFill>
                <a:cs typeface="Calibri"/>
              </a:rPr>
              <a:t>SKILL-DEVELOPER</a:t>
            </a:r>
            <a:endParaRPr lang="en-US" sz="1400" dirty="0">
              <a:solidFill>
                <a:srgbClr val="A2234C"/>
              </a:solidFill>
              <a:latin typeface="Calibri"/>
              <a:cs typeface="Calibri"/>
            </a:endParaRPr>
          </a:p>
        </p:txBody>
      </p:sp>
      <p:sp>
        <p:nvSpPr>
          <p:cNvPr id="18" name="TextBox 30">
            <a:extLst>
              <a:ext uri="{FF2B5EF4-FFF2-40B4-BE49-F238E27FC236}">
                <a16:creationId xmlns:a16="http://schemas.microsoft.com/office/drawing/2014/main" id="{22E09966-3679-E345-BB18-F4D049018568}"/>
              </a:ext>
            </a:extLst>
          </p:cNvPr>
          <p:cNvSpPr txBox="1"/>
          <p:nvPr/>
        </p:nvSpPr>
        <p:spPr>
          <a:xfrm>
            <a:off x="1152877" y="5956159"/>
            <a:ext cx="1273965" cy="523220"/>
          </a:xfrm>
          <a:prstGeom prst="rect">
            <a:avLst/>
          </a:prstGeom>
          <a:noFill/>
        </p:spPr>
        <p:txBody>
          <a:bodyPr wrap="square" rtlCol="0">
            <a:spAutoFit/>
          </a:bodyPr>
          <a:lstStyle/>
          <a:p>
            <a:pPr marL="0" lvl="1" algn="ctr"/>
            <a:r>
              <a:rPr lang="en-US" sz="1400" b="1" dirty="0">
                <a:solidFill>
                  <a:schemeClr val="bg1">
                    <a:lumMod val="50000"/>
                  </a:schemeClr>
                </a:solidFill>
                <a:latin typeface="Calibri"/>
                <a:cs typeface="Calibri"/>
              </a:rPr>
              <a:t>DETAIL-ORIENTED</a:t>
            </a:r>
          </a:p>
        </p:txBody>
      </p:sp>
      <p:pic>
        <p:nvPicPr>
          <p:cNvPr id="19" name="Picture 31">
            <a:extLst>
              <a:ext uri="{FF2B5EF4-FFF2-40B4-BE49-F238E27FC236}">
                <a16:creationId xmlns:a16="http://schemas.microsoft.com/office/drawing/2014/main" id="{DB5D4120-98EF-B54A-A133-4509171F0AE4}"/>
              </a:ext>
            </a:extLst>
          </p:cNvPr>
          <p:cNvPicPr>
            <a:picLocks noChangeAspect="1"/>
          </p:cNvPicPr>
          <p:nvPr/>
        </p:nvPicPr>
        <p:blipFill>
          <a:blip r:embed="rId3">
            <a:alphaModFix amt="95000"/>
          </a:blip>
          <a:stretch>
            <a:fillRect/>
          </a:stretch>
        </p:blipFill>
        <p:spPr>
          <a:xfrm>
            <a:off x="631315" y="999083"/>
            <a:ext cx="869221" cy="1177213"/>
          </a:xfrm>
          <a:prstGeom prst="rect">
            <a:avLst/>
          </a:prstGeom>
        </p:spPr>
      </p:pic>
      <p:pic>
        <p:nvPicPr>
          <p:cNvPr id="20" name="Picture 32">
            <a:extLst>
              <a:ext uri="{FF2B5EF4-FFF2-40B4-BE49-F238E27FC236}">
                <a16:creationId xmlns:a16="http://schemas.microsoft.com/office/drawing/2014/main" id="{68A207DB-B23D-6A45-B00C-27FC42878169}"/>
              </a:ext>
            </a:extLst>
          </p:cNvPr>
          <p:cNvPicPr>
            <a:picLocks noChangeAspect="1"/>
          </p:cNvPicPr>
          <p:nvPr/>
        </p:nvPicPr>
        <p:blipFill>
          <a:blip r:embed="rId4">
            <a:alphaModFix amt="49000"/>
          </a:blip>
          <a:stretch>
            <a:fillRect/>
          </a:stretch>
        </p:blipFill>
        <p:spPr>
          <a:xfrm>
            <a:off x="2482744" y="1069411"/>
            <a:ext cx="721757" cy="1106885"/>
          </a:xfrm>
          <a:prstGeom prst="rect">
            <a:avLst/>
          </a:prstGeom>
        </p:spPr>
      </p:pic>
      <p:pic>
        <p:nvPicPr>
          <p:cNvPr id="21" name="Picture 33">
            <a:extLst>
              <a:ext uri="{FF2B5EF4-FFF2-40B4-BE49-F238E27FC236}">
                <a16:creationId xmlns:a16="http://schemas.microsoft.com/office/drawing/2014/main" id="{8857A94D-B2FB-E949-8BCF-BBD3BA421897}"/>
              </a:ext>
            </a:extLst>
          </p:cNvPr>
          <p:cNvPicPr>
            <a:picLocks noChangeAspect="1"/>
          </p:cNvPicPr>
          <p:nvPr/>
        </p:nvPicPr>
        <p:blipFill>
          <a:blip r:embed="rId5">
            <a:alphaModFix amt="61000"/>
          </a:blip>
          <a:stretch>
            <a:fillRect/>
          </a:stretch>
        </p:blipFill>
        <p:spPr>
          <a:xfrm>
            <a:off x="4116346" y="999083"/>
            <a:ext cx="988277" cy="1177213"/>
          </a:xfrm>
          <a:prstGeom prst="rect">
            <a:avLst/>
          </a:prstGeom>
        </p:spPr>
      </p:pic>
      <p:pic>
        <p:nvPicPr>
          <p:cNvPr id="22" name="Picture 34">
            <a:extLst>
              <a:ext uri="{FF2B5EF4-FFF2-40B4-BE49-F238E27FC236}">
                <a16:creationId xmlns:a16="http://schemas.microsoft.com/office/drawing/2014/main" id="{8F067735-7414-0E45-A432-BE8F3B57D233}"/>
              </a:ext>
            </a:extLst>
          </p:cNvPr>
          <p:cNvPicPr>
            <a:picLocks noChangeAspect="1"/>
          </p:cNvPicPr>
          <p:nvPr/>
        </p:nvPicPr>
        <p:blipFill rotWithShape="1">
          <a:blip r:embed="rId6">
            <a:alphaModFix amt="67000"/>
          </a:blip>
          <a:srcRect r="55984" b="75111"/>
          <a:stretch/>
        </p:blipFill>
        <p:spPr>
          <a:xfrm>
            <a:off x="5857560" y="1036964"/>
            <a:ext cx="986529" cy="1157216"/>
          </a:xfrm>
          <a:prstGeom prst="rect">
            <a:avLst/>
          </a:prstGeom>
        </p:spPr>
      </p:pic>
      <p:pic>
        <p:nvPicPr>
          <p:cNvPr id="23" name="Picture 35">
            <a:extLst>
              <a:ext uri="{FF2B5EF4-FFF2-40B4-BE49-F238E27FC236}">
                <a16:creationId xmlns:a16="http://schemas.microsoft.com/office/drawing/2014/main" id="{64E14AC7-EB0C-6148-9A85-3EA9A2D911D0}"/>
              </a:ext>
            </a:extLst>
          </p:cNvPr>
          <p:cNvPicPr>
            <a:picLocks noChangeAspect="1"/>
          </p:cNvPicPr>
          <p:nvPr/>
        </p:nvPicPr>
        <p:blipFill>
          <a:blip r:embed="rId7">
            <a:alphaModFix amt="64000"/>
          </a:blip>
          <a:stretch>
            <a:fillRect/>
          </a:stretch>
        </p:blipFill>
        <p:spPr>
          <a:xfrm>
            <a:off x="7510181" y="968487"/>
            <a:ext cx="1074848" cy="1378814"/>
          </a:xfrm>
          <a:prstGeom prst="rect">
            <a:avLst/>
          </a:prstGeom>
        </p:spPr>
      </p:pic>
      <p:pic>
        <p:nvPicPr>
          <p:cNvPr id="24" name="Picture 36">
            <a:extLst>
              <a:ext uri="{FF2B5EF4-FFF2-40B4-BE49-F238E27FC236}">
                <a16:creationId xmlns:a16="http://schemas.microsoft.com/office/drawing/2014/main" id="{206C0921-32E7-AF4E-B4F5-72D5B0795AB2}"/>
              </a:ext>
            </a:extLst>
          </p:cNvPr>
          <p:cNvPicPr>
            <a:picLocks noChangeAspect="1"/>
          </p:cNvPicPr>
          <p:nvPr/>
        </p:nvPicPr>
        <p:blipFill>
          <a:blip r:embed="rId8">
            <a:alphaModFix amt="71000"/>
          </a:blip>
          <a:stretch>
            <a:fillRect/>
          </a:stretch>
        </p:blipFill>
        <p:spPr>
          <a:xfrm>
            <a:off x="7665758" y="3010760"/>
            <a:ext cx="976488" cy="1079638"/>
          </a:xfrm>
          <a:prstGeom prst="rect">
            <a:avLst/>
          </a:prstGeom>
        </p:spPr>
      </p:pic>
      <p:pic>
        <p:nvPicPr>
          <p:cNvPr id="25" name="Picture 37">
            <a:extLst>
              <a:ext uri="{FF2B5EF4-FFF2-40B4-BE49-F238E27FC236}">
                <a16:creationId xmlns:a16="http://schemas.microsoft.com/office/drawing/2014/main" id="{5372F458-3B94-6043-B17E-A70696D2F338}"/>
              </a:ext>
            </a:extLst>
          </p:cNvPr>
          <p:cNvPicPr>
            <a:picLocks noChangeAspect="1"/>
          </p:cNvPicPr>
          <p:nvPr/>
        </p:nvPicPr>
        <p:blipFill>
          <a:blip r:embed="rId9">
            <a:alphaModFix amt="56000"/>
          </a:blip>
          <a:stretch>
            <a:fillRect/>
          </a:stretch>
        </p:blipFill>
        <p:spPr>
          <a:xfrm>
            <a:off x="1211891" y="4798876"/>
            <a:ext cx="1155937" cy="1167574"/>
          </a:xfrm>
          <a:prstGeom prst="rect">
            <a:avLst/>
          </a:prstGeom>
        </p:spPr>
      </p:pic>
      <p:pic>
        <p:nvPicPr>
          <p:cNvPr id="26" name="Picture 38">
            <a:extLst>
              <a:ext uri="{FF2B5EF4-FFF2-40B4-BE49-F238E27FC236}">
                <a16:creationId xmlns:a16="http://schemas.microsoft.com/office/drawing/2014/main" id="{3B50441C-893A-724B-9662-796527DD9AB5}"/>
              </a:ext>
            </a:extLst>
          </p:cNvPr>
          <p:cNvPicPr>
            <a:picLocks noChangeAspect="1"/>
          </p:cNvPicPr>
          <p:nvPr/>
        </p:nvPicPr>
        <p:blipFill>
          <a:blip r:embed="rId10">
            <a:alphaModFix amt="56000"/>
          </a:blip>
          <a:stretch>
            <a:fillRect/>
          </a:stretch>
        </p:blipFill>
        <p:spPr>
          <a:xfrm>
            <a:off x="3308713" y="4783540"/>
            <a:ext cx="767437" cy="1229320"/>
          </a:xfrm>
          <a:prstGeom prst="rect">
            <a:avLst/>
          </a:prstGeom>
        </p:spPr>
      </p:pic>
      <p:pic>
        <p:nvPicPr>
          <p:cNvPr id="27" name="Picture 39">
            <a:extLst>
              <a:ext uri="{FF2B5EF4-FFF2-40B4-BE49-F238E27FC236}">
                <a16:creationId xmlns:a16="http://schemas.microsoft.com/office/drawing/2014/main" id="{48B2278F-9467-9D4B-9874-D68689E4DA56}"/>
              </a:ext>
            </a:extLst>
          </p:cNvPr>
          <p:cNvPicPr>
            <a:picLocks noChangeAspect="1"/>
          </p:cNvPicPr>
          <p:nvPr/>
        </p:nvPicPr>
        <p:blipFill>
          <a:blip r:embed="rId11">
            <a:alphaModFix amt="56000"/>
          </a:blip>
          <a:stretch>
            <a:fillRect/>
          </a:stretch>
        </p:blipFill>
        <p:spPr>
          <a:xfrm>
            <a:off x="4922755" y="4824712"/>
            <a:ext cx="810155" cy="1141737"/>
          </a:xfrm>
          <a:prstGeom prst="rect">
            <a:avLst/>
          </a:prstGeom>
        </p:spPr>
      </p:pic>
      <p:pic>
        <p:nvPicPr>
          <p:cNvPr id="28" name="Picture 40">
            <a:extLst>
              <a:ext uri="{FF2B5EF4-FFF2-40B4-BE49-F238E27FC236}">
                <a16:creationId xmlns:a16="http://schemas.microsoft.com/office/drawing/2014/main" id="{9CCB8CFF-E577-B34F-8F24-D30CDCB9BB9C}"/>
              </a:ext>
            </a:extLst>
          </p:cNvPr>
          <p:cNvPicPr>
            <a:picLocks noChangeAspect="1"/>
          </p:cNvPicPr>
          <p:nvPr/>
        </p:nvPicPr>
        <p:blipFill>
          <a:blip r:embed="rId12">
            <a:alphaModFix amt="56000"/>
          </a:blip>
          <a:stretch>
            <a:fillRect/>
          </a:stretch>
        </p:blipFill>
        <p:spPr>
          <a:xfrm>
            <a:off x="6677624" y="4783540"/>
            <a:ext cx="761598" cy="1229320"/>
          </a:xfrm>
          <a:prstGeom prst="rect">
            <a:avLst/>
          </a:prstGeom>
        </p:spPr>
      </p:pic>
      <p:pic>
        <p:nvPicPr>
          <p:cNvPr id="29" name="Picture 41">
            <a:extLst>
              <a:ext uri="{FF2B5EF4-FFF2-40B4-BE49-F238E27FC236}">
                <a16:creationId xmlns:a16="http://schemas.microsoft.com/office/drawing/2014/main" id="{78203481-66C3-9045-8FEC-32183F0B777B}"/>
              </a:ext>
            </a:extLst>
          </p:cNvPr>
          <p:cNvPicPr>
            <a:picLocks noChangeAspect="1"/>
          </p:cNvPicPr>
          <p:nvPr/>
        </p:nvPicPr>
        <p:blipFill>
          <a:blip r:embed="rId13"/>
          <a:stretch>
            <a:fillRect/>
          </a:stretch>
        </p:blipFill>
        <p:spPr>
          <a:xfrm>
            <a:off x="2302038" y="2882989"/>
            <a:ext cx="1168400" cy="1358900"/>
          </a:xfrm>
          <a:prstGeom prst="rect">
            <a:avLst/>
          </a:prstGeom>
        </p:spPr>
      </p:pic>
      <p:pic>
        <p:nvPicPr>
          <p:cNvPr id="30" name="Picture 42">
            <a:extLst>
              <a:ext uri="{FF2B5EF4-FFF2-40B4-BE49-F238E27FC236}">
                <a16:creationId xmlns:a16="http://schemas.microsoft.com/office/drawing/2014/main" id="{5FACAB42-6AAF-444B-A040-B5F27B476317}"/>
              </a:ext>
            </a:extLst>
          </p:cNvPr>
          <p:cNvPicPr>
            <a:picLocks noChangeAspect="1"/>
          </p:cNvPicPr>
          <p:nvPr/>
        </p:nvPicPr>
        <p:blipFill>
          <a:blip r:embed="rId14"/>
          <a:stretch>
            <a:fillRect/>
          </a:stretch>
        </p:blipFill>
        <p:spPr>
          <a:xfrm>
            <a:off x="4178370" y="2826775"/>
            <a:ext cx="812800" cy="1308100"/>
          </a:xfrm>
          <a:prstGeom prst="rect">
            <a:avLst/>
          </a:prstGeom>
        </p:spPr>
      </p:pic>
      <p:pic>
        <p:nvPicPr>
          <p:cNvPr id="31" name="Picture 43">
            <a:extLst>
              <a:ext uri="{FF2B5EF4-FFF2-40B4-BE49-F238E27FC236}">
                <a16:creationId xmlns:a16="http://schemas.microsoft.com/office/drawing/2014/main" id="{E9B55300-55D9-EA48-8594-36C2FA615753}"/>
              </a:ext>
            </a:extLst>
          </p:cNvPr>
          <p:cNvPicPr>
            <a:picLocks noChangeAspect="1"/>
          </p:cNvPicPr>
          <p:nvPr/>
        </p:nvPicPr>
        <p:blipFill>
          <a:blip r:embed="rId15"/>
          <a:stretch>
            <a:fillRect/>
          </a:stretch>
        </p:blipFill>
        <p:spPr>
          <a:xfrm>
            <a:off x="5925454" y="3022799"/>
            <a:ext cx="1081464" cy="1067599"/>
          </a:xfrm>
          <a:prstGeom prst="rect">
            <a:avLst/>
          </a:prstGeom>
        </p:spPr>
      </p:pic>
      <p:sp>
        <p:nvSpPr>
          <p:cNvPr id="32" name="Rectangle: Rounded Corners 31">
            <a:extLst>
              <a:ext uri="{FF2B5EF4-FFF2-40B4-BE49-F238E27FC236}">
                <a16:creationId xmlns:a16="http://schemas.microsoft.com/office/drawing/2014/main" id="{AF00478D-4AD1-4FC9-BF7E-B48EB2B92448}"/>
              </a:ext>
            </a:extLst>
          </p:cNvPr>
          <p:cNvSpPr/>
          <p:nvPr/>
        </p:nvSpPr>
        <p:spPr>
          <a:xfrm>
            <a:off x="1991032" y="2741774"/>
            <a:ext cx="5294671" cy="1883183"/>
          </a:xfrm>
          <a:prstGeom prst="round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176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4</a:t>
            </a:fld>
            <a:endParaRPr lang="es-MX" sz="1200" dirty="0">
              <a:solidFill>
                <a:schemeClr val="bg1"/>
              </a:solidFill>
              <a:latin typeface="Calibri" charset="0"/>
            </a:endParaRP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89" y="6320318"/>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4</a:t>
            </a:fld>
            <a:endParaRPr lang="es-ES_tradnl" sz="1400" dirty="0"/>
          </a:p>
        </p:txBody>
      </p:sp>
      <p:sp>
        <p:nvSpPr>
          <p:cNvPr id="8" name="Text Box 19"/>
          <p:cNvSpPr txBox="1">
            <a:spLocks noChangeArrowheads="1"/>
          </p:cNvSpPr>
          <p:nvPr/>
        </p:nvSpPr>
        <p:spPr bwMode="auto">
          <a:xfrm>
            <a:off x="1400783" y="661150"/>
            <a:ext cx="7590817" cy="523220"/>
          </a:xfrm>
          <a:prstGeom prst="rect">
            <a:avLst/>
          </a:prstGeom>
          <a:noFill/>
          <a:ln w="9525">
            <a:noFill/>
            <a:miter lim="800000"/>
            <a:headEnd/>
            <a:tailEnd/>
          </a:ln>
        </p:spPr>
        <p:txBody>
          <a:bodyPr wrap="square">
            <a:spAutoFit/>
          </a:bodyPr>
          <a:lstStyle/>
          <a:p>
            <a:pPr eaLnBrk="0" hangingPunct="0"/>
            <a:r>
              <a:rPr lang="en-US" sz="2800" b="1" dirty="0">
                <a:solidFill>
                  <a:srgbClr val="970125"/>
                </a:solidFill>
                <a:latin typeface="+mj-lt"/>
                <a:ea typeface="+mj-ea"/>
                <a:cs typeface="Open sans"/>
              </a:rPr>
              <a:t>Activities</a:t>
            </a:r>
          </a:p>
        </p:txBody>
      </p:sp>
      <p:graphicFrame>
        <p:nvGraphicFramePr>
          <p:cNvPr id="11" name="Table 10"/>
          <p:cNvGraphicFramePr>
            <a:graphicFrameLocks noGrp="1"/>
          </p:cNvGraphicFramePr>
          <p:nvPr>
            <p:extLst>
              <p:ext uri="{D42A27DB-BD31-4B8C-83A1-F6EECF244321}">
                <p14:modId xmlns:p14="http://schemas.microsoft.com/office/powerpoint/2010/main" val="3088178396"/>
              </p:ext>
            </p:extLst>
          </p:nvPr>
        </p:nvGraphicFramePr>
        <p:xfrm>
          <a:off x="277790" y="1559665"/>
          <a:ext cx="8713809" cy="4328570"/>
        </p:xfrm>
        <a:graphic>
          <a:graphicData uri="http://schemas.openxmlformats.org/drawingml/2006/table">
            <a:tbl>
              <a:tblPr firstRow="1" bandRow="1">
                <a:tableStyleId>{21E4AEA4-8DFA-4A89-87EB-49C32662AFE0}</a:tableStyleId>
              </a:tblPr>
              <a:tblGrid>
                <a:gridCol w="3477654">
                  <a:extLst>
                    <a:ext uri="{9D8B030D-6E8A-4147-A177-3AD203B41FA5}">
                      <a16:colId xmlns:a16="http://schemas.microsoft.com/office/drawing/2014/main" val="20000"/>
                    </a:ext>
                  </a:extLst>
                </a:gridCol>
                <a:gridCol w="1387061">
                  <a:extLst>
                    <a:ext uri="{9D8B030D-6E8A-4147-A177-3AD203B41FA5}">
                      <a16:colId xmlns:a16="http://schemas.microsoft.com/office/drawing/2014/main" val="20001"/>
                    </a:ext>
                  </a:extLst>
                </a:gridCol>
                <a:gridCol w="3849094">
                  <a:extLst>
                    <a:ext uri="{9D8B030D-6E8A-4147-A177-3AD203B41FA5}">
                      <a16:colId xmlns:a16="http://schemas.microsoft.com/office/drawing/2014/main" val="20002"/>
                    </a:ext>
                  </a:extLst>
                </a:gridCol>
              </a:tblGrid>
              <a:tr h="432857">
                <a:tc>
                  <a:txBody>
                    <a:bodyPr/>
                    <a:lstStyle/>
                    <a:p>
                      <a:pPr algn="ctr"/>
                      <a:r>
                        <a:rPr lang="en-US" dirty="0"/>
                        <a:t>Establishments</a:t>
                      </a:r>
                    </a:p>
                  </a:txBody>
                  <a:tcPr/>
                </a:tc>
                <a:tc>
                  <a:txBody>
                    <a:bodyPr/>
                    <a:lstStyle/>
                    <a:p>
                      <a:pPr algn="ctr"/>
                      <a:r>
                        <a:rPr lang="en-US" dirty="0"/>
                        <a:t>KidZos</a:t>
                      </a:r>
                    </a:p>
                  </a:txBody>
                  <a:tcPr/>
                </a:tc>
                <a:tc>
                  <a:txBody>
                    <a:bodyPr/>
                    <a:lstStyle/>
                    <a:p>
                      <a:pPr algn="ctr"/>
                      <a:r>
                        <a:rPr lang="en-US" dirty="0"/>
                        <a:t>Activity Breakdown</a:t>
                      </a:r>
                    </a:p>
                  </a:txBody>
                  <a:tcPr/>
                </a:tc>
                <a:extLst>
                  <a:ext uri="{0D108BD9-81ED-4DB2-BD59-A6C34878D82A}">
                    <a16:rowId xmlns:a16="http://schemas.microsoft.com/office/drawing/2014/main" val="10000"/>
                  </a:ext>
                </a:extLst>
              </a:tr>
              <a:tr h="432857">
                <a:tc>
                  <a:txBody>
                    <a:bodyPr/>
                    <a:lstStyle/>
                    <a:p>
                      <a:r>
                        <a:rPr lang="en-US" dirty="0"/>
                        <a:t>Acting Academy</a:t>
                      </a:r>
                    </a:p>
                  </a:txBody>
                  <a:tcPr/>
                </a:tc>
                <a:tc>
                  <a:txBody>
                    <a:bodyPr/>
                    <a:lstStyle/>
                    <a:p>
                      <a:endParaRPr lang="en-US" dirty="0"/>
                    </a:p>
                  </a:txBody>
                  <a:tcPr/>
                </a:tc>
                <a:tc>
                  <a:txBody>
                    <a:bodyPr/>
                    <a:lstStyle/>
                    <a:p>
                      <a:pPr algn="l"/>
                      <a:r>
                        <a:rPr lang="en-US" sz="1400" dirty="0"/>
                        <a:t>Street Shows, Dance shows or starring in a Play</a:t>
                      </a:r>
                      <a:endParaRPr lang="en-US" sz="1400" i="1" dirty="0"/>
                    </a:p>
                  </a:txBody>
                  <a:tcPr/>
                </a:tc>
                <a:extLst>
                  <a:ext uri="{0D108BD9-81ED-4DB2-BD59-A6C34878D82A}">
                    <a16:rowId xmlns:a16="http://schemas.microsoft.com/office/drawing/2014/main" val="10001"/>
                  </a:ext>
                </a:extLst>
              </a:tr>
              <a:tr h="432857">
                <a:tc>
                  <a:txBody>
                    <a:bodyPr/>
                    <a:lstStyle/>
                    <a:p>
                      <a:r>
                        <a:rPr lang="en-US" dirty="0"/>
                        <a:t>Animation Studio</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Stop motion video creation</a:t>
                      </a:r>
                      <a:endParaRPr lang="en-US" sz="1400" i="1" dirty="0"/>
                    </a:p>
                  </a:txBody>
                  <a:tcPr/>
                </a:tc>
                <a:extLst>
                  <a:ext uri="{0D108BD9-81ED-4DB2-BD59-A6C34878D82A}">
                    <a16:rowId xmlns:a16="http://schemas.microsoft.com/office/drawing/2014/main" val="10003"/>
                  </a:ext>
                </a:extLst>
              </a:tr>
              <a:tr h="432857">
                <a:tc>
                  <a:txBody>
                    <a:bodyPr/>
                    <a:lstStyle/>
                    <a:p>
                      <a:r>
                        <a:rPr lang="en-US" dirty="0"/>
                        <a:t>Aviation Academy</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Cabin Crew</a:t>
                      </a:r>
                      <a:endParaRPr lang="en-US" sz="1400" i="1" dirty="0"/>
                    </a:p>
                  </a:txBody>
                  <a:tcPr/>
                </a:tc>
                <a:extLst>
                  <a:ext uri="{0D108BD9-81ED-4DB2-BD59-A6C34878D82A}">
                    <a16:rowId xmlns:a16="http://schemas.microsoft.com/office/drawing/2014/main" val="10004"/>
                  </a:ext>
                </a:extLst>
              </a:tr>
              <a:tr h="432857">
                <a:tc>
                  <a:txBody>
                    <a:bodyPr/>
                    <a:lstStyle/>
                    <a:p>
                      <a:pPr marL="0" indent="0">
                        <a:buFont typeface="Arial" panose="020B0604020202020204" pitchFamily="34" charset="0"/>
                        <a:buNone/>
                      </a:pPr>
                      <a:r>
                        <a:rPr lang="en-US" dirty="0"/>
                        <a:t>Courier Service</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Delivering and collecting packages</a:t>
                      </a:r>
                      <a:endParaRPr lang="en-US" sz="1400" i="1" dirty="0"/>
                    </a:p>
                  </a:txBody>
                  <a:tcPr/>
                </a:tc>
                <a:extLst>
                  <a:ext uri="{0D108BD9-81ED-4DB2-BD59-A6C34878D82A}">
                    <a16:rowId xmlns:a16="http://schemas.microsoft.com/office/drawing/2014/main" val="10005"/>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Crime Scene Investigation</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Investigating a crime case</a:t>
                      </a:r>
                      <a:endParaRPr lang="en-US" sz="1400" i="1" dirty="0"/>
                    </a:p>
                  </a:txBody>
                  <a:tcPr/>
                </a:tc>
                <a:extLst>
                  <a:ext uri="{0D108BD9-81ED-4DB2-BD59-A6C34878D82A}">
                    <a16:rowId xmlns:a16="http://schemas.microsoft.com/office/drawing/2014/main" val="10008"/>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Dental Clinic</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Patient oral care</a:t>
                      </a:r>
                      <a:endParaRPr lang="en-US" sz="1400" i="1" dirty="0"/>
                    </a:p>
                  </a:txBody>
                  <a:tcPr/>
                </a:tc>
                <a:extLst>
                  <a:ext uri="{0D108BD9-81ED-4DB2-BD59-A6C34878D82A}">
                    <a16:rowId xmlns:a16="http://schemas.microsoft.com/office/drawing/2014/main" val="239773660"/>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Fashion Studio</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Putting on a fashion show</a:t>
                      </a:r>
                      <a:endParaRPr lang="en-US" sz="1400" i="1" dirty="0"/>
                    </a:p>
                  </a:txBody>
                  <a:tcPr/>
                </a:tc>
                <a:extLst>
                  <a:ext uri="{0D108BD9-81ED-4DB2-BD59-A6C34878D82A}">
                    <a16:rowId xmlns:a16="http://schemas.microsoft.com/office/drawing/2014/main" val="2660986930"/>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Government Services Office</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Window washing or customer happiness surveys</a:t>
                      </a:r>
                      <a:endParaRPr lang="en-US" sz="1400" i="1" dirty="0"/>
                    </a:p>
                  </a:txBody>
                  <a:tcPr/>
                </a:tc>
                <a:extLst>
                  <a:ext uri="{0D108BD9-81ED-4DB2-BD59-A6C34878D82A}">
                    <a16:rowId xmlns:a16="http://schemas.microsoft.com/office/drawing/2014/main" val="625064561"/>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Hospital</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Emergency paramedics and neonatal nursery</a:t>
                      </a:r>
                      <a:endParaRPr lang="en-US" sz="1400" i="1" dirty="0"/>
                    </a:p>
                  </a:txBody>
                  <a:tcPr/>
                </a:tc>
                <a:extLst>
                  <a:ext uri="{0D108BD9-81ED-4DB2-BD59-A6C34878D82A}">
                    <a16:rowId xmlns:a16="http://schemas.microsoft.com/office/drawing/2014/main" val="3027818692"/>
                  </a:ext>
                </a:extLst>
              </a:tr>
            </a:tbl>
          </a:graphicData>
        </a:graphic>
      </p:graphicFrame>
      <p:pic>
        <p:nvPicPr>
          <p:cNvPr id="13" name="Picture 12" descr="Urbano-Education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50" y="-170256"/>
            <a:ext cx="1573020" cy="1681504"/>
          </a:xfrm>
          <a:prstGeom prst="rect">
            <a:avLst/>
          </a:prstGeom>
        </p:spPr>
      </p:pic>
      <p:grpSp>
        <p:nvGrpSpPr>
          <p:cNvPr id="12" name="Group 11"/>
          <p:cNvGrpSpPr/>
          <p:nvPr/>
        </p:nvGrpSpPr>
        <p:grpSpPr>
          <a:xfrm>
            <a:off x="4000141" y="2013707"/>
            <a:ext cx="838923" cy="400110"/>
            <a:chOff x="6184155" y="2211949"/>
            <a:chExt cx="838923" cy="40011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15" name="TextBox 14"/>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10</a:t>
              </a:r>
            </a:p>
          </p:txBody>
        </p:sp>
      </p:grpSp>
      <p:sp>
        <p:nvSpPr>
          <p:cNvPr id="47" name="Rectangle 46"/>
          <p:cNvSpPr/>
          <p:nvPr/>
        </p:nvSpPr>
        <p:spPr>
          <a:xfrm>
            <a:off x="0" y="6274594"/>
            <a:ext cx="9144000" cy="307777"/>
          </a:xfrm>
          <a:prstGeom prst="rect">
            <a:avLst/>
          </a:prstGeom>
        </p:spPr>
        <p:txBody>
          <a:bodyPr wrap="square">
            <a:spAutoFit/>
          </a:bodyPr>
          <a:lstStyle/>
          <a:p>
            <a:pPr algn="ctr"/>
            <a:r>
              <a:rPr lang="en-US" sz="1400" dirty="0">
                <a:solidFill>
                  <a:schemeClr val="tx1">
                    <a:lumMod val="85000"/>
                    <a:lumOff val="15000"/>
                  </a:schemeClr>
                </a:solidFill>
                <a:ea typeface="Calibri" panose="020F0502020204030204" pitchFamily="34" charset="0"/>
              </a:rPr>
              <a:t>*kidZos salary and fee may change without prior notice</a:t>
            </a:r>
            <a:endParaRPr lang="en-US" sz="1400" dirty="0">
              <a:solidFill>
                <a:schemeClr val="tx1">
                  <a:lumMod val="85000"/>
                  <a:lumOff val="15000"/>
                </a:schemeClr>
              </a:solidFill>
            </a:endParaRPr>
          </a:p>
        </p:txBody>
      </p:sp>
      <p:grpSp>
        <p:nvGrpSpPr>
          <p:cNvPr id="24" name="Group 23">
            <a:extLst>
              <a:ext uri="{FF2B5EF4-FFF2-40B4-BE49-F238E27FC236}">
                <a16:creationId xmlns:a16="http://schemas.microsoft.com/office/drawing/2014/main" id="{E33CEDB0-C06B-4E72-B44D-EA39A1A1604E}"/>
              </a:ext>
            </a:extLst>
          </p:cNvPr>
          <p:cNvGrpSpPr/>
          <p:nvPr/>
        </p:nvGrpSpPr>
        <p:grpSpPr>
          <a:xfrm>
            <a:off x="3996575" y="2454666"/>
            <a:ext cx="838923" cy="400110"/>
            <a:chOff x="6184155" y="2211949"/>
            <a:chExt cx="838923" cy="400110"/>
          </a:xfrm>
        </p:grpSpPr>
        <p:pic>
          <p:nvPicPr>
            <p:cNvPr id="25" name="Picture 24">
              <a:extLst>
                <a:ext uri="{FF2B5EF4-FFF2-40B4-BE49-F238E27FC236}">
                  <a16:creationId xmlns:a16="http://schemas.microsoft.com/office/drawing/2014/main" id="{6F73C31E-E94B-4C8F-9C2E-E9A7BA00E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26" name="TextBox 25">
              <a:extLst>
                <a:ext uri="{FF2B5EF4-FFF2-40B4-BE49-F238E27FC236}">
                  <a16:creationId xmlns:a16="http://schemas.microsoft.com/office/drawing/2014/main" id="{ECD085DF-40DF-4EE0-9595-AEECE66AC028}"/>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10</a:t>
              </a:r>
            </a:p>
          </p:txBody>
        </p:sp>
      </p:grpSp>
      <p:grpSp>
        <p:nvGrpSpPr>
          <p:cNvPr id="27" name="Group 26">
            <a:extLst>
              <a:ext uri="{FF2B5EF4-FFF2-40B4-BE49-F238E27FC236}">
                <a16:creationId xmlns:a16="http://schemas.microsoft.com/office/drawing/2014/main" id="{1939C05A-BCB4-4D7D-B117-66537DED1ED7}"/>
              </a:ext>
            </a:extLst>
          </p:cNvPr>
          <p:cNvGrpSpPr/>
          <p:nvPr/>
        </p:nvGrpSpPr>
        <p:grpSpPr>
          <a:xfrm>
            <a:off x="3996575" y="2872545"/>
            <a:ext cx="838923" cy="400110"/>
            <a:chOff x="6184155" y="2211949"/>
            <a:chExt cx="838923" cy="400110"/>
          </a:xfrm>
        </p:grpSpPr>
        <p:pic>
          <p:nvPicPr>
            <p:cNvPr id="28" name="Picture 27">
              <a:extLst>
                <a:ext uri="{FF2B5EF4-FFF2-40B4-BE49-F238E27FC236}">
                  <a16:creationId xmlns:a16="http://schemas.microsoft.com/office/drawing/2014/main" id="{4760D39A-2385-46DE-94C4-260B9163F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30" name="TextBox 29">
              <a:extLst>
                <a:ext uri="{FF2B5EF4-FFF2-40B4-BE49-F238E27FC236}">
                  <a16:creationId xmlns:a16="http://schemas.microsoft.com/office/drawing/2014/main" id="{2C4510DA-A6A8-4CB4-9077-37DFDA74D5CF}"/>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8</a:t>
              </a:r>
            </a:p>
          </p:txBody>
        </p:sp>
      </p:grpSp>
      <p:grpSp>
        <p:nvGrpSpPr>
          <p:cNvPr id="31" name="Group 30">
            <a:extLst>
              <a:ext uri="{FF2B5EF4-FFF2-40B4-BE49-F238E27FC236}">
                <a16:creationId xmlns:a16="http://schemas.microsoft.com/office/drawing/2014/main" id="{48AD38F4-5CBB-4F58-9B3E-BB2B25CB8E6C}"/>
              </a:ext>
            </a:extLst>
          </p:cNvPr>
          <p:cNvGrpSpPr/>
          <p:nvPr/>
        </p:nvGrpSpPr>
        <p:grpSpPr>
          <a:xfrm>
            <a:off x="3996575" y="3358815"/>
            <a:ext cx="838923" cy="400110"/>
            <a:chOff x="6184155" y="2211949"/>
            <a:chExt cx="838923" cy="400110"/>
          </a:xfrm>
        </p:grpSpPr>
        <p:pic>
          <p:nvPicPr>
            <p:cNvPr id="32" name="Picture 31">
              <a:extLst>
                <a:ext uri="{FF2B5EF4-FFF2-40B4-BE49-F238E27FC236}">
                  <a16:creationId xmlns:a16="http://schemas.microsoft.com/office/drawing/2014/main" id="{BE3A0209-8BD4-490D-876E-E5B0F429F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33" name="TextBox 32">
              <a:extLst>
                <a:ext uri="{FF2B5EF4-FFF2-40B4-BE49-F238E27FC236}">
                  <a16:creationId xmlns:a16="http://schemas.microsoft.com/office/drawing/2014/main" id="{8A3230A4-D68C-4CEC-89BF-0DB531170167}"/>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5</a:t>
              </a:r>
            </a:p>
          </p:txBody>
        </p:sp>
      </p:grpSp>
      <p:grpSp>
        <p:nvGrpSpPr>
          <p:cNvPr id="37" name="Group 36">
            <a:extLst>
              <a:ext uri="{FF2B5EF4-FFF2-40B4-BE49-F238E27FC236}">
                <a16:creationId xmlns:a16="http://schemas.microsoft.com/office/drawing/2014/main" id="{3972E46F-2155-4DD1-8809-B51736374318}"/>
              </a:ext>
            </a:extLst>
          </p:cNvPr>
          <p:cNvGrpSpPr/>
          <p:nvPr/>
        </p:nvGrpSpPr>
        <p:grpSpPr>
          <a:xfrm>
            <a:off x="3996575" y="3756697"/>
            <a:ext cx="838923" cy="400110"/>
            <a:chOff x="6184155" y="2211949"/>
            <a:chExt cx="838923" cy="400110"/>
          </a:xfrm>
        </p:grpSpPr>
        <p:pic>
          <p:nvPicPr>
            <p:cNvPr id="39" name="Picture 38">
              <a:extLst>
                <a:ext uri="{FF2B5EF4-FFF2-40B4-BE49-F238E27FC236}">
                  <a16:creationId xmlns:a16="http://schemas.microsoft.com/office/drawing/2014/main" id="{82EF950F-0985-4C39-A9B6-27CB3C021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40" name="TextBox 39">
              <a:extLst>
                <a:ext uri="{FF2B5EF4-FFF2-40B4-BE49-F238E27FC236}">
                  <a16:creationId xmlns:a16="http://schemas.microsoft.com/office/drawing/2014/main" id="{3DF8EDA5-2CD6-40D5-B3DC-3A0C3125FA11}"/>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10</a:t>
              </a:r>
            </a:p>
          </p:txBody>
        </p:sp>
      </p:grpSp>
      <p:grpSp>
        <p:nvGrpSpPr>
          <p:cNvPr id="41" name="Group 40">
            <a:extLst>
              <a:ext uri="{FF2B5EF4-FFF2-40B4-BE49-F238E27FC236}">
                <a16:creationId xmlns:a16="http://schemas.microsoft.com/office/drawing/2014/main" id="{C19268EB-C290-405D-B184-9417FC84CF67}"/>
              </a:ext>
            </a:extLst>
          </p:cNvPr>
          <p:cNvGrpSpPr/>
          <p:nvPr/>
        </p:nvGrpSpPr>
        <p:grpSpPr>
          <a:xfrm>
            <a:off x="3996575" y="4128000"/>
            <a:ext cx="838923" cy="400110"/>
            <a:chOff x="6184155" y="2211949"/>
            <a:chExt cx="838923" cy="400110"/>
          </a:xfrm>
        </p:grpSpPr>
        <p:pic>
          <p:nvPicPr>
            <p:cNvPr id="42" name="Picture 41">
              <a:extLst>
                <a:ext uri="{FF2B5EF4-FFF2-40B4-BE49-F238E27FC236}">
                  <a16:creationId xmlns:a16="http://schemas.microsoft.com/office/drawing/2014/main" id="{7531BB7F-C5B4-4397-A5E3-84F2B2B1B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43" name="TextBox 42">
              <a:extLst>
                <a:ext uri="{FF2B5EF4-FFF2-40B4-BE49-F238E27FC236}">
                  <a16:creationId xmlns:a16="http://schemas.microsoft.com/office/drawing/2014/main" id="{D2508F97-80AB-4FA8-A96D-9E2ADF42A67D}"/>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10</a:t>
              </a:r>
            </a:p>
          </p:txBody>
        </p:sp>
      </p:grpSp>
      <p:grpSp>
        <p:nvGrpSpPr>
          <p:cNvPr id="44" name="Group 43">
            <a:extLst>
              <a:ext uri="{FF2B5EF4-FFF2-40B4-BE49-F238E27FC236}">
                <a16:creationId xmlns:a16="http://schemas.microsoft.com/office/drawing/2014/main" id="{8BB0623E-3F71-44AB-B926-4DA69C765C03}"/>
              </a:ext>
            </a:extLst>
          </p:cNvPr>
          <p:cNvGrpSpPr/>
          <p:nvPr/>
        </p:nvGrpSpPr>
        <p:grpSpPr>
          <a:xfrm>
            <a:off x="4019173" y="4582788"/>
            <a:ext cx="838923" cy="400110"/>
            <a:chOff x="6184155" y="2211949"/>
            <a:chExt cx="838923" cy="400110"/>
          </a:xfrm>
        </p:grpSpPr>
        <p:pic>
          <p:nvPicPr>
            <p:cNvPr id="45" name="Picture 44">
              <a:extLst>
                <a:ext uri="{FF2B5EF4-FFF2-40B4-BE49-F238E27FC236}">
                  <a16:creationId xmlns:a16="http://schemas.microsoft.com/office/drawing/2014/main" id="{065F6AA2-080E-4BC0-92DD-E7D9D308D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46" name="TextBox 45">
              <a:extLst>
                <a:ext uri="{FF2B5EF4-FFF2-40B4-BE49-F238E27FC236}">
                  <a16:creationId xmlns:a16="http://schemas.microsoft.com/office/drawing/2014/main" id="{40604BC4-E2D9-43DF-88C6-4A809CFBD94A}"/>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10</a:t>
              </a:r>
            </a:p>
          </p:txBody>
        </p:sp>
      </p:grpSp>
      <p:grpSp>
        <p:nvGrpSpPr>
          <p:cNvPr id="57" name="Group 56">
            <a:extLst>
              <a:ext uri="{FF2B5EF4-FFF2-40B4-BE49-F238E27FC236}">
                <a16:creationId xmlns:a16="http://schemas.microsoft.com/office/drawing/2014/main" id="{72886CD9-8BD6-49D9-8D9C-2620E163D1DA}"/>
              </a:ext>
            </a:extLst>
          </p:cNvPr>
          <p:cNvGrpSpPr/>
          <p:nvPr/>
        </p:nvGrpSpPr>
        <p:grpSpPr>
          <a:xfrm>
            <a:off x="4019173" y="5000667"/>
            <a:ext cx="838923" cy="400110"/>
            <a:chOff x="6184155" y="2211949"/>
            <a:chExt cx="838923" cy="400110"/>
          </a:xfrm>
        </p:grpSpPr>
        <p:pic>
          <p:nvPicPr>
            <p:cNvPr id="58" name="Picture 57">
              <a:extLst>
                <a:ext uri="{FF2B5EF4-FFF2-40B4-BE49-F238E27FC236}">
                  <a16:creationId xmlns:a16="http://schemas.microsoft.com/office/drawing/2014/main" id="{CDF9A145-ECA3-44EB-9DAF-DD47D71BE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59" name="TextBox 58">
              <a:extLst>
                <a:ext uri="{FF2B5EF4-FFF2-40B4-BE49-F238E27FC236}">
                  <a16:creationId xmlns:a16="http://schemas.microsoft.com/office/drawing/2014/main" id="{33ABE813-64F3-4661-92BA-2E828F88DF54}"/>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8</a:t>
              </a:r>
            </a:p>
          </p:txBody>
        </p:sp>
      </p:grpSp>
      <p:grpSp>
        <p:nvGrpSpPr>
          <p:cNvPr id="60" name="Group 59">
            <a:extLst>
              <a:ext uri="{FF2B5EF4-FFF2-40B4-BE49-F238E27FC236}">
                <a16:creationId xmlns:a16="http://schemas.microsoft.com/office/drawing/2014/main" id="{A0F2BFA9-297B-4D56-8D16-39C4FED23C9C}"/>
              </a:ext>
            </a:extLst>
          </p:cNvPr>
          <p:cNvGrpSpPr/>
          <p:nvPr/>
        </p:nvGrpSpPr>
        <p:grpSpPr>
          <a:xfrm>
            <a:off x="3996575" y="5444451"/>
            <a:ext cx="838923" cy="400110"/>
            <a:chOff x="6184155" y="2211949"/>
            <a:chExt cx="838923" cy="400110"/>
          </a:xfrm>
        </p:grpSpPr>
        <p:pic>
          <p:nvPicPr>
            <p:cNvPr id="61" name="Picture 60">
              <a:extLst>
                <a:ext uri="{FF2B5EF4-FFF2-40B4-BE49-F238E27FC236}">
                  <a16:creationId xmlns:a16="http://schemas.microsoft.com/office/drawing/2014/main" id="{291778BB-9036-4542-A106-FCB1FA569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62" name="TextBox 61">
              <a:extLst>
                <a:ext uri="{FF2B5EF4-FFF2-40B4-BE49-F238E27FC236}">
                  <a16:creationId xmlns:a16="http://schemas.microsoft.com/office/drawing/2014/main" id="{DFCA0475-29FD-4400-BA67-4CF6AAECF8DC}"/>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8</a:t>
              </a:r>
            </a:p>
          </p:txBody>
        </p:sp>
      </p:grpSp>
    </p:spTree>
    <p:extLst>
      <p:ext uri="{BB962C8B-B14F-4D97-AF65-F5344CB8AC3E}">
        <p14:creationId xmlns:p14="http://schemas.microsoft.com/office/powerpoint/2010/main" val="2749621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5</a:t>
            </a:fld>
            <a:endParaRPr lang="es-MX" sz="1200" dirty="0">
              <a:solidFill>
                <a:schemeClr val="bg1"/>
              </a:solidFill>
              <a:latin typeface="Calibri" charset="0"/>
            </a:endParaRP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89" y="6320318"/>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5</a:t>
            </a:fld>
            <a:endParaRPr lang="es-ES_tradnl" sz="1400" dirty="0"/>
          </a:p>
        </p:txBody>
      </p:sp>
      <p:sp>
        <p:nvSpPr>
          <p:cNvPr id="8" name="Text Box 19"/>
          <p:cNvSpPr txBox="1">
            <a:spLocks noChangeArrowheads="1"/>
          </p:cNvSpPr>
          <p:nvPr/>
        </p:nvSpPr>
        <p:spPr bwMode="auto">
          <a:xfrm>
            <a:off x="1400783" y="661150"/>
            <a:ext cx="7590817" cy="523220"/>
          </a:xfrm>
          <a:prstGeom prst="rect">
            <a:avLst/>
          </a:prstGeom>
          <a:noFill/>
          <a:ln w="9525">
            <a:noFill/>
            <a:miter lim="800000"/>
            <a:headEnd/>
            <a:tailEnd/>
          </a:ln>
        </p:spPr>
        <p:txBody>
          <a:bodyPr wrap="square">
            <a:spAutoFit/>
          </a:bodyPr>
          <a:lstStyle/>
          <a:p>
            <a:pPr eaLnBrk="0" hangingPunct="0"/>
            <a:r>
              <a:rPr lang="en-US" sz="2800" b="1" dirty="0">
                <a:solidFill>
                  <a:srgbClr val="970125"/>
                </a:solidFill>
                <a:latin typeface="+mj-lt"/>
                <a:ea typeface="+mj-ea"/>
                <a:cs typeface="Open sans"/>
              </a:rPr>
              <a:t>Activities</a:t>
            </a:r>
          </a:p>
        </p:txBody>
      </p:sp>
      <p:graphicFrame>
        <p:nvGraphicFramePr>
          <p:cNvPr id="11" name="Table 10"/>
          <p:cNvGraphicFramePr>
            <a:graphicFrameLocks noGrp="1"/>
          </p:cNvGraphicFramePr>
          <p:nvPr>
            <p:extLst>
              <p:ext uri="{D42A27DB-BD31-4B8C-83A1-F6EECF244321}">
                <p14:modId xmlns:p14="http://schemas.microsoft.com/office/powerpoint/2010/main" val="2384282354"/>
              </p:ext>
            </p:extLst>
          </p:nvPr>
        </p:nvGraphicFramePr>
        <p:xfrm>
          <a:off x="277790" y="1559665"/>
          <a:ext cx="8713809" cy="3548159"/>
        </p:xfrm>
        <a:graphic>
          <a:graphicData uri="http://schemas.openxmlformats.org/drawingml/2006/table">
            <a:tbl>
              <a:tblPr firstRow="1" bandRow="1">
                <a:tableStyleId>{21E4AEA4-8DFA-4A89-87EB-49C32662AFE0}</a:tableStyleId>
              </a:tblPr>
              <a:tblGrid>
                <a:gridCol w="3477654">
                  <a:extLst>
                    <a:ext uri="{9D8B030D-6E8A-4147-A177-3AD203B41FA5}">
                      <a16:colId xmlns:a16="http://schemas.microsoft.com/office/drawing/2014/main" val="20000"/>
                    </a:ext>
                  </a:extLst>
                </a:gridCol>
                <a:gridCol w="1387061">
                  <a:extLst>
                    <a:ext uri="{9D8B030D-6E8A-4147-A177-3AD203B41FA5}">
                      <a16:colId xmlns:a16="http://schemas.microsoft.com/office/drawing/2014/main" val="20001"/>
                    </a:ext>
                  </a:extLst>
                </a:gridCol>
                <a:gridCol w="3849094">
                  <a:extLst>
                    <a:ext uri="{9D8B030D-6E8A-4147-A177-3AD203B41FA5}">
                      <a16:colId xmlns:a16="http://schemas.microsoft.com/office/drawing/2014/main" val="20002"/>
                    </a:ext>
                  </a:extLst>
                </a:gridCol>
              </a:tblGrid>
              <a:tr h="432857">
                <a:tc>
                  <a:txBody>
                    <a:bodyPr/>
                    <a:lstStyle/>
                    <a:p>
                      <a:pPr algn="ctr"/>
                      <a:r>
                        <a:rPr lang="en-US" dirty="0"/>
                        <a:t>Establishments</a:t>
                      </a:r>
                    </a:p>
                  </a:txBody>
                  <a:tcPr/>
                </a:tc>
                <a:tc>
                  <a:txBody>
                    <a:bodyPr/>
                    <a:lstStyle/>
                    <a:p>
                      <a:pPr algn="ctr"/>
                      <a:r>
                        <a:rPr lang="en-US" dirty="0"/>
                        <a:t>KidZos</a:t>
                      </a:r>
                    </a:p>
                  </a:txBody>
                  <a:tcPr/>
                </a:tc>
                <a:tc>
                  <a:txBody>
                    <a:bodyPr/>
                    <a:lstStyle/>
                    <a:p>
                      <a:pPr algn="ctr"/>
                      <a:r>
                        <a:rPr lang="en-US" dirty="0"/>
                        <a:t>Activity Breakdown</a:t>
                      </a:r>
                    </a:p>
                  </a:txBody>
                  <a:tcPr/>
                </a:tc>
                <a:extLst>
                  <a:ext uri="{0D108BD9-81ED-4DB2-BD59-A6C34878D82A}">
                    <a16:rowId xmlns:a16="http://schemas.microsoft.com/office/drawing/2014/main" val="10000"/>
                  </a:ext>
                </a:extLst>
              </a:tr>
              <a:tr h="432857">
                <a:tc>
                  <a:txBody>
                    <a:bodyPr/>
                    <a:lstStyle/>
                    <a:p>
                      <a:r>
                        <a:rPr lang="en-US" dirty="0"/>
                        <a:t>Hotel</a:t>
                      </a:r>
                    </a:p>
                  </a:txBody>
                  <a:tcPr/>
                </a:tc>
                <a:tc>
                  <a:txBody>
                    <a:bodyPr/>
                    <a:lstStyle/>
                    <a:p>
                      <a:endParaRPr lang="en-US" dirty="0"/>
                    </a:p>
                  </a:txBody>
                  <a:tcPr/>
                </a:tc>
                <a:tc>
                  <a:txBody>
                    <a:bodyPr/>
                    <a:lstStyle/>
                    <a:p>
                      <a:pPr algn="l"/>
                      <a:r>
                        <a:rPr lang="en-US" sz="1400" dirty="0"/>
                        <a:t>Housekeeping</a:t>
                      </a:r>
                      <a:endParaRPr lang="en-US" sz="1400" i="1" dirty="0"/>
                    </a:p>
                  </a:txBody>
                  <a:tcPr/>
                </a:tc>
                <a:extLst>
                  <a:ext uri="{0D108BD9-81ED-4DB2-BD59-A6C34878D82A}">
                    <a16:rowId xmlns:a16="http://schemas.microsoft.com/office/drawing/2014/main" val="10001"/>
                  </a:ext>
                </a:extLst>
              </a:tr>
              <a:tr h="432857">
                <a:tc>
                  <a:txBody>
                    <a:bodyPr/>
                    <a:lstStyle/>
                    <a:p>
                      <a:r>
                        <a:rPr lang="en-US" dirty="0"/>
                        <a:t>Innovation Lab</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Assembling, coding and testing a robot</a:t>
                      </a:r>
                      <a:endParaRPr lang="en-US" sz="1400" i="1" dirty="0"/>
                    </a:p>
                  </a:txBody>
                  <a:tcPr/>
                </a:tc>
                <a:extLst>
                  <a:ext uri="{0D108BD9-81ED-4DB2-BD59-A6C34878D82A}">
                    <a16:rowId xmlns:a16="http://schemas.microsoft.com/office/drawing/2014/main" val="10003"/>
                  </a:ext>
                </a:extLst>
              </a:tr>
              <a:tr h="432857">
                <a:tc>
                  <a:txBody>
                    <a:bodyPr/>
                    <a:lstStyle/>
                    <a:p>
                      <a:r>
                        <a:rPr lang="en-US" dirty="0"/>
                        <a:t>Police Station</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Emergency response and solving cases</a:t>
                      </a:r>
                      <a:endParaRPr lang="en-US" sz="1400" i="1" dirty="0"/>
                    </a:p>
                  </a:txBody>
                  <a:tcPr/>
                </a:tc>
                <a:extLst>
                  <a:ext uri="{0D108BD9-81ED-4DB2-BD59-A6C34878D82A}">
                    <a16:rowId xmlns:a16="http://schemas.microsoft.com/office/drawing/2014/main" val="10004"/>
                  </a:ext>
                </a:extLst>
              </a:tr>
              <a:tr h="432857">
                <a:tc>
                  <a:txBody>
                    <a:bodyPr/>
                    <a:lstStyle/>
                    <a:p>
                      <a:pPr marL="0" indent="0">
                        <a:buFont typeface="Arial" panose="020B0604020202020204" pitchFamily="34" charset="0"/>
                        <a:buNone/>
                      </a:pPr>
                      <a:r>
                        <a:rPr lang="en-US" dirty="0"/>
                        <a:t>Radio Station</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Roaming reporters</a:t>
                      </a:r>
                      <a:endParaRPr lang="en-US" sz="1400" i="1" dirty="0"/>
                    </a:p>
                  </a:txBody>
                  <a:tcPr/>
                </a:tc>
                <a:extLst>
                  <a:ext uri="{0D108BD9-81ED-4DB2-BD59-A6C34878D82A}">
                    <a16:rowId xmlns:a16="http://schemas.microsoft.com/office/drawing/2014/main" val="10005"/>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Recycling Centre</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Charitable and garment donations</a:t>
                      </a:r>
                      <a:endParaRPr lang="en-US" sz="1400" i="1" dirty="0"/>
                    </a:p>
                  </a:txBody>
                  <a:tcPr/>
                </a:tc>
                <a:extLst>
                  <a:ext uri="{0D108BD9-81ED-4DB2-BD59-A6C34878D82A}">
                    <a16:rowId xmlns:a16="http://schemas.microsoft.com/office/drawing/2014/main" val="10008"/>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Supermarket</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Supermarket employee and cashier</a:t>
                      </a:r>
                      <a:endParaRPr lang="en-US" sz="1400" i="1" dirty="0"/>
                    </a:p>
                  </a:txBody>
                  <a:tcPr/>
                </a:tc>
                <a:extLst>
                  <a:ext uri="{0D108BD9-81ED-4DB2-BD59-A6C34878D82A}">
                    <a16:rowId xmlns:a16="http://schemas.microsoft.com/office/drawing/2014/main" val="2660986930"/>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Vault</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Secure delivery and collection of money movement</a:t>
                      </a:r>
                      <a:endParaRPr lang="en-US" sz="1400" i="1" dirty="0"/>
                    </a:p>
                  </a:txBody>
                  <a:tcPr/>
                </a:tc>
                <a:extLst>
                  <a:ext uri="{0D108BD9-81ED-4DB2-BD59-A6C34878D82A}">
                    <a16:rowId xmlns:a16="http://schemas.microsoft.com/office/drawing/2014/main" val="625064561"/>
                  </a:ext>
                </a:extLst>
              </a:tr>
            </a:tbl>
          </a:graphicData>
        </a:graphic>
      </p:graphicFrame>
      <p:pic>
        <p:nvPicPr>
          <p:cNvPr id="13" name="Picture 12" descr="Urbano-Education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50" y="-170256"/>
            <a:ext cx="1573020" cy="1681504"/>
          </a:xfrm>
          <a:prstGeom prst="rect">
            <a:avLst/>
          </a:prstGeom>
        </p:spPr>
      </p:pic>
      <p:grpSp>
        <p:nvGrpSpPr>
          <p:cNvPr id="12" name="Group 11"/>
          <p:cNvGrpSpPr/>
          <p:nvPr/>
        </p:nvGrpSpPr>
        <p:grpSpPr>
          <a:xfrm>
            <a:off x="4000141" y="2013707"/>
            <a:ext cx="838923" cy="400110"/>
            <a:chOff x="6184155" y="2211949"/>
            <a:chExt cx="838923" cy="40011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15" name="TextBox 14"/>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8</a:t>
              </a:r>
            </a:p>
          </p:txBody>
        </p:sp>
      </p:grpSp>
      <p:sp>
        <p:nvSpPr>
          <p:cNvPr id="47" name="Rectangle 46"/>
          <p:cNvSpPr/>
          <p:nvPr/>
        </p:nvSpPr>
        <p:spPr>
          <a:xfrm>
            <a:off x="0" y="6274594"/>
            <a:ext cx="9144000" cy="307777"/>
          </a:xfrm>
          <a:prstGeom prst="rect">
            <a:avLst/>
          </a:prstGeom>
        </p:spPr>
        <p:txBody>
          <a:bodyPr wrap="square">
            <a:spAutoFit/>
          </a:bodyPr>
          <a:lstStyle/>
          <a:p>
            <a:pPr algn="ctr"/>
            <a:r>
              <a:rPr lang="en-US" sz="1400" dirty="0">
                <a:solidFill>
                  <a:schemeClr val="tx1">
                    <a:lumMod val="85000"/>
                    <a:lumOff val="15000"/>
                  </a:schemeClr>
                </a:solidFill>
                <a:ea typeface="Calibri" panose="020F0502020204030204" pitchFamily="34" charset="0"/>
              </a:rPr>
              <a:t>*kidZos salary and fee may change without prior notice</a:t>
            </a:r>
            <a:endParaRPr lang="en-US" sz="1400" dirty="0">
              <a:solidFill>
                <a:schemeClr val="tx1">
                  <a:lumMod val="85000"/>
                  <a:lumOff val="15000"/>
                </a:schemeClr>
              </a:solidFill>
            </a:endParaRPr>
          </a:p>
        </p:txBody>
      </p:sp>
      <p:grpSp>
        <p:nvGrpSpPr>
          <p:cNvPr id="24" name="Group 23">
            <a:extLst>
              <a:ext uri="{FF2B5EF4-FFF2-40B4-BE49-F238E27FC236}">
                <a16:creationId xmlns:a16="http://schemas.microsoft.com/office/drawing/2014/main" id="{E33CEDB0-C06B-4E72-B44D-EA39A1A1604E}"/>
              </a:ext>
            </a:extLst>
          </p:cNvPr>
          <p:cNvGrpSpPr/>
          <p:nvPr/>
        </p:nvGrpSpPr>
        <p:grpSpPr>
          <a:xfrm>
            <a:off x="3996575" y="2454666"/>
            <a:ext cx="838923" cy="400110"/>
            <a:chOff x="6184155" y="2211949"/>
            <a:chExt cx="838923" cy="400110"/>
          </a:xfrm>
        </p:grpSpPr>
        <p:pic>
          <p:nvPicPr>
            <p:cNvPr id="25" name="Picture 24">
              <a:extLst>
                <a:ext uri="{FF2B5EF4-FFF2-40B4-BE49-F238E27FC236}">
                  <a16:creationId xmlns:a16="http://schemas.microsoft.com/office/drawing/2014/main" id="{6F73C31E-E94B-4C8F-9C2E-E9A7BA00E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26" name="TextBox 25">
              <a:extLst>
                <a:ext uri="{FF2B5EF4-FFF2-40B4-BE49-F238E27FC236}">
                  <a16:creationId xmlns:a16="http://schemas.microsoft.com/office/drawing/2014/main" id="{ECD085DF-40DF-4EE0-9595-AEECE66AC028}"/>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10</a:t>
              </a:r>
            </a:p>
          </p:txBody>
        </p:sp>
      </p:grpSp>
      <p:grpSp>
        <p:nvGrpSpPr>
          <p:cNvPr id="27" name="Group 26">
            <a:extLst>
              <a:ext uri="{FF2B5EF4-FFF2-40B4-BE49-F238E27FC236}">
                <a16:creationId xmlns:a16="http://schemas.microsoft.com/office/drawing/2014/main" id="{1939C05A-BCB4-4D7D-B117-66537DED1ED7}"/>
              </a:ext>
            </a:extLst>
          </p:cNvPr>
          <p:cNvGrpSpPr/>
          <p:nvPr/>
        </p:nvGrpSpPr>
        <p:grpSpPr>
          <a:xfrm>
            <a:off x="3996575" y="2872545"/>
            <a:ext cx="838923" cy="400110"/>
            <a:chOff x="6184155" y="2211949"/>
            <a:chExt cx="838923" cy="400110"/>
          </a:xfrm>
        </p:grpSpPr>
        <p:pic>
          <p:nvPicPr>
            <p:cNvPr id="28" name="Picture 27">
              <a:extLst>
                <a:ext uri="{FF2B5EF4-FFF2-40B4-BE49-F238E27FC236}">
                  <a16:creationId xmlns:a16="http://schemas.microsoft.com/office/drawing/2014/main" id="{4760D39A-2385-46DE-94C4-260B9163F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30" name="TextBox 29">
              <a:extLst>
                <a:ext uri="{FF2B5EF4-FFF2-40B4-BE49-F238E27FC236}">
                  <a16:creationId xmlns:a16="http://schemas.microsoft.com/office/drawing/2014/main" id="{2C4510DA-A6A8-4CB4-9077-37DFDA74D5CF}"/>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8</a:t>
              </a:r>
            </a:p>
          </p:txBody>
        </p:sp>
      </p:grpSp>
      <p:grpSp>
        <p:nvGrpSpPr>
          <p:cNvPr id="31" name="Group 30">
            <a:extLst>
              <a:ext uri="{FF2B5EF4-FFF2-40B4-BE49-F238E27FC236}">
                <a16:creationId xmlns:a16="http://schemas.microsoft.com/office/drawing/2014/main" id="{48AD38F4-5CBB-4F58-9B3E-BB2B25CB8E6C}"/>
              </a:ext>
            </a:extLst>
          </p:cNvPr>
          <p:cNvGrpSpPr/>
          <p:nvPr/>
        </p:nvGrpSpPr>
        <p:grpSpPr>
          <a:xfrm>
            <a:off x="3996575" y="3358815"/>
            <a:ext cx="838923" cy="400110"/>
            <a:chOff x="6184155" y="2211949"/>
            <a:chExt cx="838923" cy="400110"/>
          </a:xfrm>
        </p:grpSpPr>
        <p:pic>
          <p:nvPicPr>
            <p:cNvPr id="32" name="Picture 31">
              <a:extLst>
                <a:ext uri="{FF2B5EF4-FFF2-40B4-BE49-F238E27FC236}">
                  <a16:creationId xmlns:a16="http://schemas.microsoft.com/office/drawing/2014/main" id="{BE3A0209-8BD4-490D-876E-E5B0F429F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33" name="TextBox 32">
              <a:extLst>
                <a:ext uri="{FF2B5EF4-FFF2-40B4-BE49-F238E27FC236}">
                  <a16:creationId xmlns:a16="http://schemas.microsoft.com/office/drawing/2014/main" id="{8A3230A4-D68C-4CEC-89BF-0DB531170167}"/>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8</a:t>
              </a:r>
            </a:p>
          </p:txBody>
        </p:sp>
      </p:grpSp>
      <p:grpSp>
        <p:nvGrpSpPr>
          <p:cNvPr id="37" name="Group 36">
            <a:extLst>
              <a:ext uri="{FF2B5EF4-FFF2-40B4-BE49-F238E27FC236}">
                <a16:creationId xmlns:a16="http://schemas.microsoft.com/office/drawing/2014/main" id="{3972E46F-2155-4DD1-8809-B51736374318}"/>
              </a:ext>
            </a:extLst>
          </p:cNvPr>
          <p:cNvGrpSpPr/>
          <p:nvPr/>
        </p:nvGrpSpPr>
        <p:grpSpPr>
          <a:xfrm>
            <a:off x="3996575" y="3756697"/>
            <a:ext cx="838923" cy="400110"/>
            <a:chOff x="6184155" y="2211949"/>
            <a:chExt cx="838923" cy="400110"/>
          </a:xfrm>
        </p:grpSpPr>
        <p:pic>
          <p:nvPicPr>
            <p:cNvPr id="39" name="Picture 38">
              <a:extLst>
                <a:ext uri="{FF2B5EF4-FFF2-40B4-BE49-F238E27FC236}">
                  <a16:creationId xmlns:a16="http://schemas.microsoft.com/office/drawing/2014/main" id="{82EF950F-0985-4C39-A9B6-27CB3C021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40" name="TextBox 39">
              <a:extLst>
                <a:ext uri="{FF2B5EF4-FFF2-40B4-BE49-F238E27FC236}">
                  <a16:creationId xmlns:a16="http://schemas.microsoft.com/office/drawing/2014/main" id="{3DF8EDA5-2CD6-40D5-B3DC-3A0C3125FA11}"/>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2</a:t>
              </a:r>
            </a:p>
          </p:txBody>
        </p:sp>
      </p:grpSp>
      <p:grpSp>
        <p:nvGrpSpPr>
          <p:cNvPr id="41" name="Group 40">
            <a:extLst>
              <a:ext uri="{FF2B5EF4-FFF2-40B4-BE49-F238E27FC236}">
                <a16:creationId xmlns:a16="http://schemas.microsoft.com/office/drawing/2014/main" id="{C19268EB-C290-405D-B184-9417FC84CF67}"/>
              </a:ext>
            </a:extLst>
          </p:cNvPr>
          <p:cNvGrpSpPr/>
          <p:nvPr/>
        </p:nvGrpSpPr>
        <p:grpSpPr>
          <a:xfrm>
            <a:off x="3996575" y="4128000"/>
            <a:ext cx="838923" cy="400110"/>
            <a:chOff x="6184155" y="2211949"/>
            <a:chExt cx="838923" cy="400110"/>
          </a:xfrm>
        </p:grpSpPr>
        <p:pic>
          <p:nvPicPr>
            <p:cNvPr id="42" name="Picture 41">
              <a:extLst>
                <a:ext uri="{FF2B5EF4-FFF2-40B4-BE49-F238E27FC236}">
                  <a16:creationId xmlns:a16="http://schemas.microsoft.com/office/drawing/2014/main" id="{7531BB7F-C5B4-4397-A5E3-84F2B2B1B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43" name="TextBox 42">
              <a:extLst>
                <a:ext uri="{FF2B5EF4-FFF2-40B4-BE49-F238E27FC236}">
                  <a16:creationId xmlns:a16="http://schemas.microsoft.com/office/drawing/2014/main" id="{D2508F97-80AB-4FA8-A96D-9E2ADF42A67D}"/>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8</a:t>
              </a:r>
            </a:p>
          </p:txBody>
        </p:sp>
      </p:grpSp>
      <p:grpSp>
        <p:nvGrpSpPr>
          <p:cNvPr id="44" name="Group 43">
            <a:extLst>
              <a:ext uri="{FF2B5EF4-FFF2-40B4-BE49-F238E27FC236}">
                <a16:creationId xmlns:a16="http://schemas.microsoft.com/office/drawing/2014/main" id="{8BB0623E-3F71-44AB-B926-4DA69C765C03}"/>
              </a:ext>
            </a:extLst>
          </p:cNvPr>
          <p:cNvGrpSpPr/>
          <p:nvPr/>
        </p:nvGrpSpPr>
        <p:grpSpPr>
          <a:xfrm>
            <a:off x="4019173" y="4582788"/>
            <a:ext cx="838923" cy="400110"/>
            <a:chOff x="6184155" y="2211949"/>
            <a:chExt cx="838923" cy="400110"/>
          </a:xfrm>
        </p:grpSpPr>
        <p:pic>
          <p:nvPicPr>
            <p:cNvPr id="45" name="Picture 44">
              <a:extLst>
                <a:ext uri="{FF2B5EF4-FFF2-40B4-BE49-F238E27FC236}">
                  <a16:creationId xmlns:a16="http://schemas.microsoft.com/office/drawing/2014/main" id="{065F6AA2-080E-4BC0-92DD-E7D9D308D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155" y="2300338"/>
              <a:ext cx="286094" cy="223333"/>
            </a:xfrm>
            <a:prstGeom prst="rect">
              <a:avLst/>
            </a:prstGeom>
          </p:spPr>
        </p:pic>
        <p:sp>
          <p:nvSpPr>
            <p:cNvPr id="46" name="TextBox 45">
              <a:extLst>
                <a:ext uri="{FF2B5EF4-FFF2-40B4-BE49-F238E27FC236}">
                  <a16:creationId xmlns:a16="http://schemas.microsoft.com/office/drawing/2014/main" id="{40604BC4-E2D9-43DF-88C6-4A809CFBD94A}"/>
                </a:ext>
              </a:extLst>
            </p:cNvPr>
            <p:cNvSpPr txBox="1"/>
            <p:nvPr/>
          </p:nvSpPr>
          <p:spPr>
            <a:xfrm>
              <a:off x="6428619" y="2211949"/>
              <a:ext cx="594459" cy="400110"/>
            </a:xfrm>
            <a:prstGeom prst="rect">
              <a:avLst/>
            </a:prstGeom>
            <a:noFill/>
          </p:spPr>
          <p:txBody>
            <a:bodyPr wrap="square" rtlCol="0">
              <a:spAutoFit/>
            </a:bodyPr>
            <a:lstStyle/>
            <a:p>
              <a:r>
                <a:rPr lang="en-US" sz="2000" b="1" dirty="0">
                  <a:solidFill>
                    <a:srgbClr val="B1193B"/>
                  </a:solidFill>
                </a:rPr>
                <a:t>8</a:t>
              </a:r>
            </a:p>
          </p:txBody>
        </p:sp>
      </p:grpSp>
    </p:spTree>
    <p:extLst>
      <p:ext uri="{BB962C8B-B14F-4D97-AF65-F5344CB8AC3E}">
        <p14:creationId xmlns:p14="http://schemas.microsoft.com/office/powerpoint/2010/main" val="272570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6</a:t>
            </a:fld>
            <a:endParaRPr lang="es-MX" sz="1200" dirty="0">
              <a:solidFill>
                <a:schemeClr val="bg1"/>
              </a:solidFill>
              <a:latin typeface="Calibri" charset="0"/>
            </a:endParaRP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89" y="6320318"/>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6</a:t>
            </a:fld>
            <a:endParaRPr lang="es-ES_tradnl" sz="1400" dirty="0"/>
          </a:p>
        </p:txBody>
      </p:sp>
      <p:sp>
        <p:nvSpPr>
          <p:cNvPr id="8" name="Text Box 19"/>
          <p:cNvSpPr txBox="1">
            <a:spLocks noChangeArrowheads="1"/>
          </p:cNvSpPr>
          <p:nvPr/>
        </p:nvSpPr>
        <p:spPr bwMode="auto">
          <a:xfrm>
            <a:off x="1400783" y="661150"/>
            <a:ext cx="7590817" cy="523220"/>
          </a:xfrm>
          <a:prstGeom prst="rect">
            <a:avLst/>
          </a:prstGeom>
          <a:noFill/>
          <a:ln w="9525">
            <a:noFill/>
            <a:miter lim="800000"/>
            <a:headEnd/>
            <a:tailEnd/>
          </a:ln>
        </p:spPr>
        <p:txBody>
          <a:bodyPr wrap="square">
            <a:spAutoFit/>
          </a:bodyPr>
          <a:lstStyle/>
          <a:p>
            <a:pPr eaLnBrk="0" hangingPunct="0"/>
            <a:r>
              <a:rPr lang="en-US" sz="2800" b="1" dirty="0">
                <a:solidFill>
                  <a:srgbClr val="970125"/>
                </a:solidFill>
                <a:latin typeface="+mj-lt"/>
                <a:ea typeface="+mj-ea"/>
                <a:cs typeface="Open sans"/>
              </a:rPr>
              <a:t>Activities</a:t>
            </a:r>
          </a:p>
        </p:txBody>
      </p:sp>
      <p:graphicFrame>
        <p:nvGraphicFramePr>
          <p:cNvPr id="11" name="Table 10"/>
          <p:cNvGraphicFramePr>
            <a:graphicFrameLocks noGrp="1"/>
          </p:cNvGraphicFramePr>
          <p:nvPr>
            <p:extLst>
              <p:ext uri="{D42A27DB-BD31-4B8C-83A1-F6EECF244321}">
                <p14:modId xmlns:p14="http://schemas.microsoft.com/office/powerpoint/2010/main" val="3011821966"/>
              </p:ext>
            </p:extLst>
          </p:nvPr>
        </p:nvGraphicFramePr>
        <p:xfrm>
          <a:off x="277790" y="1265079"/>
          <a:ext cx="8713809" cy="4932033"/>
        </p:xfrm>
        <a:graphic>
          <a:graphicData uri="http://schemas.openxmlformats.org/drawingml/2006/table">
            <a:tbl>
              <a:tblPr firstRow="1" bandRow="1">
                <a:tableStyleId>{21E4AEA4-8DFA-4A89-87EB-49C32662AFE0}</a:tableStyleId>
              </a:tblPr>
              <a:tblGrid>
                <a:gridCol w="3477654">
                  <a:extLst>
                    <a:ext uri="{9D8B030D-6E8A-4147-A177-3AD203B41FA5}">
                      <a16:colId xmlns:a16="http://schemas.microsoft.com/office/drawing/2014/main" val="20000"/>
                    </a:ext>
                  </a:extLst>
                </a:gridCol>
                <a:gridCol w="1387061">
                  <a:extLst>
                    <a:ext uri="{9D8B030D-6E8A-4147-A177-3AD203B41FA5}">
                      <a16:colId xmlns:a16="http://schemas.microsoft.com/office/drawing/2014/main" val="20001"/>
                    </a:ext>
                  </a:extLst>
                </a:gridCol>
                <a:gridCol w="3849094">
                  <a:extLst>
                    <a:ext uri="{9D8B030D-6E8A-4147-A177-3AD203B41FA5}">
                      <a16:colId xmlns:a16="http://schemas.microsoft.com/office/drawing/2014/main" val="20002"/>
                    </a:ext>
                  </a:extLst>
                </a:gridCol>
              </a:tblGrid>
              <a:tr h="432857">
                <a:tc>
                  <a:txBody>
                    <a:bodyPr/>
                    <a:lstStyle/>
                    <a:p>
                      <a:pPr algn="ctr"/>
                      <a:r>
                        <a:rPr lang="en-US" dirty="0"/>
                        <a:t>Establishments</a:t>
                      </a:r>
                    </a:p>
                  </a:txBody>
                  <a:tcPr/>
                </a:tc>
                <a:tc>
                  <a:txBody>
                    <a:bodyPr/>
                    <a:lstStyle/>
                    <a:p>
                      <a:pPr algn="ctr"/>
                      <a:r>
                        <a:rPr lang="en-US" dirty="0"/>
                        <a:t>KidZos</a:t>
                      </a:r>
                    </a:p>
                  </a:txBody>
                  <a:tcPr/>
                </a:tc>
                <a:tc>
                  <a:txBody>
                    <a:bodyPr/>
                    <a:lstStyle/>
                    <a:p>
                      <a:pPr algn="ctr"/>
                      <a:r>
                        <a:rPr lang="en-US" dirty="0"/>
                        <a:t>Activity Breakdown</a:t>
                      </a:r>
                    </a:p>
                  </a:txBody>
                  <a:tcPr/>
                </a:tc>
                <a:extLst>
                  <a:ext uri="{0D108BD9-81ED-4DB2-BD59-A6C34878D82A}">
                    <a16:rowId xmlns:a16="http://schemas.microsoft.com/office/drawing/2014/main" val="10000"/>
                  </a:ext>
                </a:extLst>
              </a:tr>
              <a:tr h="432857">
                <a:tc>
                  <a:txBody>
                    <a:bodyPr/>
                    <a:lstStyle/>
                    <a:p>
                      <a:r>
                        <a:rPr lang="en-US" dirty="0"/>
                        <a:t>Astronaut Training Centre</a:t>
                      </a:r>
                    </a:p>
                  </a:txBody>
                  <a:tcPr/>
                </a:tc>
                <a:tc>
                  <a:txBody>
                    <a:bodyPr/>
                    <a:lstStyle/>
                    <a:p>
                      <a:endParaRPr lang="en-US" dirty="0"/>
                    </a:p>
                  </a:txBody>
                  <a:tcPr/>
                </a:tc>
                <a:tc>
                  <a:txBody>
                    <a:bodyPr/>
                    <a:lstStyle/>
                    <a:p>
                      <a:pPr algn="l"/>
                      <a:r>
                        <a:rPr lang="en-US" sz="1400" dirty="0"/>
                        <a:t>Life in space exhibition</a:t>
                      </a:r>
                      <a:endParaRPr lang="en-US" sz="1400" i="1" dirty="0"/>
                    </a:p>
                  </a:txBody>
                  <a:tcPr/>
                </a:tc>
                <a:extLst>
                  <a:ext uri="{0D108BD9-81ED-4DB2-BD59-A6C34878D82A}">
                    <a16:rowId xmlns:a16="http://schemas.microsoft.com/office/drawing/2014/main" val="10001"/>
                  </a:ext>
                </a:extLst>
              </a:tr>
              <a:tr h="432857">
                <a:tc>
                  <a:txBody>
                    <a:bodyPr/>
                    <a:lstStyle/>
                    <a:p>
                      <a:r>
                        <a:rPr lang="en-US" dirty="0"/>
                        <a:t>Aviation Academy</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Pilot training</a:t>
                      </a:r>
                      <a:endParaRPr lang="en-US" sz="1400" i="1" dirty="0"/>
                    </a:p>
                  </a:txBody>
                  <a:tcPr/>
                </a:tc>
                <a:extLst>
                  <a:ext uri="{0D108BD9-81ED-4DB2-BD59-A6C34878D82A}">
                    <a16:rowId xmlns:a16="http://schemas.microsoft.com/office/drawing/2014/main" val="10003"/>
                  </a:ext>
                </a:extLst>
              </a:tr>
              <a:tr h="432857">
                <a:tc>
                  <a:txBody>
                    <a:bodyPr/>
                    <a:lstStyle/>
                    <a:p>
                      <a:r>
                        <a:rPr lang="en-US" dirty="0"/>
                        <a:t>Milk Factory</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Milk manufacturing</a:t>
                      </a:r>
                      <a:endParaRPr lang="en-US" sz="1400" i="1" dirty="0"/>
                    </a:p>
                  </a:txBody>
                  <a:tcPr/>
                </a:tc>
                <a:extLst>
                  <a:ext uri="{0D108BD9-81ED-4DB2-BD59-A6C34878D82A}">
                    <a16:rowId xmlns:a16="http://schemas.microsoft.com/office/drawing/2014/main" val="10004"/>
                  </a:ext>
                </a:extLst>
              </a:tr>
              <a:tr h="432857">
                <a:tc>
                  <a:txBody>
                    <a:bodyPr/>
                    <a:lstStyle/>
                    <a:p>
                      <a:pPr marL="0" indent="0">
                        <a:buFont typeface="Arial" panose="020B0604020202020204" pitchFamily="34" charset="0"/>
                        <a:buNone/>
                      </a:pPr>
                      <a:r>
                        <a:rPr lang="en-US" dirty="0"/>
                        <a:t>Styling Salon</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Nail design barber services, make up and hair styling</a:t>
                      </a:r>
                      <a:endParaRPr lang="en-US" sz="1400" i="1" dirty="0"/>
                    </a:p>
                  </a:txBody>
                  <a:tcPr/>
                </a:tc>
                <a:extLst>
                  <a:ext uri="{0D108BD9-81ED-4DB2-BD59-A6C34878D82A}">
                    <a16:rowId xmlns:a16="http://schemas.microsoft.com/office/drawing/2014/main" val="10005"/>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Juice Factory</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Juice manufacturing</a:t>
                      </a:r>
                      <a:endParaRPr lang="en-US" sz="1400" i="1" dirty="0"/>
                    </a:p>
                  </a:txBody>
                  <a:tcPr/>
                </a:tc>
                <a:extLst>
                  <a:ext uri="{0D108BD9-81ED-4DB2-BD59-A6C34878D82A}">
                    <a16:rowId xmlns:a16="http://schemas.microsoft.com/office/drawing/2014/main" val="10008"/>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Climbing Building</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Climbing technique training (height restrictions apply)</a:t>
                      </a:r>
                      <a:endParaRPr lang="en-US" sz="1400" i="1" dirty="0"/>
                    </a:p>
                  </a:txBody>
                  <a:tcPr/>
                </a:tc>
                <a:extLst>
                  <a:ext uri="{0D108BD9-81ED-4DB2-BD59-A6C34878D82A}">
                    <a16:rowId xmlns:a16="http://schemas.microsoft.com/office/drawing/2014/main" val="2660986930"/>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Fire Station</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Training to be a firefighter</a:t>
                      </a:r>
                      <a:endParaRPr lang="en-US" sz="1400" i="1" dirty="0"/>
                    </a:p>
                  </a:txBody>
                  <a:tcPr/>
                </a:tc>
                <a:extLst>
                  <a:ext uri="{0D108BD9-81ED-4DB2-BD59-A6C34878D82A}">
                    <a16:rowId xmlns:a16="http://schemas.microsoft.com/office/drawing/2014/main" val="625064561"/>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Stadium</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Football athlete training</a:t>
                      </a:r>
                      <a:endParaRPr lang="en-US" sz="1400" i="1" dirty="0"/>
                    </a:p>
                  </a:txBody>
                  <a:tcPr/>
                </a:tc>
                <a:extLst>
                  <a:ext uri="{0D108BD9-81ED-4DB2-BD59-A6C34878D82A}">
                    <a16:rowId xmlns:a16="http://schemas.microsoft.com/office/drawing/2014/main" val="1540089052"/>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Steel Structure</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High ropes course (height restrictions apply)</a:t>
                      </a:r>
                      <a:endParaRPr lang="en-US" sz="1400" i="1" dirty="0"/>
                    </a:p>
                  </a:txBody>
                  <a:tcPr/>
                </a:tc>
                <a:extLst>
                  <a:ext uri="{0D108BD9-81ED-4DB2-BD59-A6C34878D82A}">
                    <a16:rowId xmlns:a16="http://schemas.microsoft.com/office/drawing/2014/main" val="1422392310"/>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University</a:t>
                      </a:r>
                      <a:endParaRPr lang="en-US" sz="1800" kern="1200" baseline="0" dirty="0">
                        <a:solidFill>
                          <a:schemeClr val="dk1"/>
                        </a:solidFill>
                        <a:latin typeface="+mn-lt"/>
                        <a:ea typeface="+mn-ea"/>
                        <a:cs typeface="+mn-cs"/>
                      </a:endParaRP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Learning about engineering through experiments</a:t>
                      </a:r>
                      <a:endParaRPr lang="en-US" sz="1400" i="1" dirty="0"/>
                    </a:p>
                  </a:txBody>
                  <a:tcPr/>
                </a:tc>
                <a:extLst>
                  <a:ext uri="{0D108BD9-81ED-4DB2-BD59-A6C34878D82A}">
                    <a16:rowId xmlns:a16="http://schemas.microsoft.com/office/drawing/2014/main" val="3580499977"/>
                  </a:ext>
                </a:extLst>
              </a:tr>
            </a:tbl>
          </a:graphicData>
        </a:graphic>
      </p:graphicFrame>
      <p:pic>
        <p:nvPicPr>
          <p:cNvPr id="13" name="Picture 12" descr="Urbano-Education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50" y="-170256"/>
            <a:ext cx="1267231" cy="1354626"/>
          </a:xfrm>
          <a:prstGeom prst="rect">
            <a:avLst/>
          </a:prstGeom>
        </p:spPr>
      </p:pic>
      <p:sp>
        <p:nvSpPr>
          <p:cNvPr id="47" name="Rectangle 46"/>
          <p:cNvSpPr/>
          <p:nvPr/>
        </p:nvSpPr>
        <p:spPr>
          <a:xfrm>
            <a:off x="0" y="6274594"/>
            <a:ext cx="9144000" cy="307777"/>
          </a:xfrm>
          <a:prstGeom prst="rect">
            <a:avLst/>
          </a:prstGeom>
        </p:spPr>
        <p:txBody>
          <a:bodyPr wrap="square">
            <a:spAutoFit/>
          </a:bodyPr>
          <a:lstStyle/>
          <a:p>
            <a:pPr algn="ctr"/>
            <a:r>
              <a:rPr lang="en-US" sz="1400" dirty="0">
                <a:solidFill>
                  <a:schemeClr val="tx1">
                    <a:lumMod val="85000"/>
                    <a:lumOff val="15000"/>
                  </a:schemeClr>
                </a:solidFill>
                <a:ea typeface="Calibri" panose="020F0502020204030204" pitchFamily="34" charset="0"/>
              </a:rPr>
              <a:t>*kidZos salary and fee may change without prior notice</a:t>
            </a:r>
            <a:endParaRPr lang="en-US" sz="1400" dirty="0">
              <a:solidFill>
                <a:schemeClr val="tx1">
                  <a:lumMod val="85000"/>
                  <a:lumOff val="15000"/>
                </a:schemeClr>
              </a:solidFill>
            </a:endParaRPr>
          </a:p>
        </p:txBody>
      </p:sp>
      <p:grpSp>
        <p:nvGrpSpPr>
          <p:cNvPr id="34" name="Group 33">
            <a:extLst>
              <a:ext uri="{FF2B5EF4-FFF2-40B4-BE49-F238E27FC236}">
                <a16:creationId xmlns:a16="http://schemas.microsoft.com/office/drawing/2014/main" id="{3038FCE8-8EAA-4C8D-8B56-0ADF8B14AFA7}"/>
              </a:ext>
            </a:extLst>
          </p:cNvPr>
          <p:cNvGrpSpPr/>
          <p:nvPr/>
        </p:nvGrpSpPr>
        <p:grpSpPr>
          <a:xfrm>
            <a:off x="4041405" y="1779213"/>
            <a:ext cx="813210" cy="400110"/>
            <a:chOff x="6574791" y="2426147"/>
            <a:chExt cx="813210" cy="400110"/>
          </a:xfrm>
        </p:grpSpPr>
        <p:sp>
          <p:nvSpPr>
            <p:cNvPr id="35" name="TextBox 34">
              <a:extLst>
                <a:ext uri="{FF2B5EF4-FFF2-40B4-BE49-F238E27FC236}">
                  <a16:creationId xmlns:a16="http://schemas.microsoft.com/office/drawing/2014/main" id="{1C7F3433-A7EE-4215-BE9B-DA34A33D9BDA}"/>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10</a:t>
              </a:r>
            </a:p>
          </p:txBody>
        </p:sp>
        <p:pic>
          <p:nvPicPr>
            <p:cNvPr id="36" name="Picture 35">
              <a:extLst>
                <a:ext uri="{FF2B5EF4-FFF2-40B4-BE49-F238E27FC236}">
                  <a16:creationId xmlns:a16="http://schemas.microsoft.com/office/drawing/2014/main" id="{59FAB6A0-BEF1-4A3B-B24D-86EA55B04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grpSp>
        <p:nvGrpSpPr>
          <p:cNvPr id="48" name="Group 47">
            <a:extLst>
              <a:ext uri="{FF2B5EF4-FFF2-40B4-BE49-F238E27FC236}">
                <a16:creationId xmlns:a16="http://schemas.microsoft.com/office/drawing/2014/main" id="{EF38992E-30DD-4447-AD6D-47F114342B34}"/>
              </a:ext>
            </a:extLst>
          </p:cNvPr>
          <p:cNvGrpSpPr/>
          <p:nvPr/>
        </p:nvGrpSpPr>
        <p:grpSpPr>
          <a:xfrm>
            <a:off x="4041405" y="2192434"/>
            <a:ext cx="813210" cy="400110"/>
            <a:chOff x="6574791" y="2426147"/>
            <a:chExt cx="813210" cy="400110"/>
          </a:xfrm>
        </p:grpSpPr>
        <p:sp>
          <p:nvSpPr>
            <p:cNvPr id="49" name="TextBox 48">
              <a:extLst>
                <a:ext uri="{FF2B5EF4-FFF2-40B4-BE49-F238E27FC236}">
                  <a16:creationId xmlns:a16="http://schemas.microsoft.com/office/drawing/2014/main" id="{9B2D12B7-D2FC-4D65-AFF7-1827C8658AA1}"/>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12</a:t>
              </a:r>
            </a:p>
          </p:txBody>
        </p:sp>
        <p:pic>
          <p:nvPicPr>
            <p:cNvPr id="50" name="Picture 49">
              <a:extLst>
                <a:ext uri="{FF2B5EF4-FFF2-40B4-BE49-F238E27FC236}">
                  <a16:creationId xmlns:a16="http://schemas.microsoft.com/office/drawing/2014/main" id="{422EEDA0-EC27-4BEE-BB2E-FAEFB5D3E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grpSp>
        <p:nvGrpSpPr>
          <p:cNvPr id="51" name="Group 50">
            <a:extLst>
              <a:ext uri="{FF2B5EF4-FFF2-40B4-BE49-F238E27FC236}">
                <a16:creationId xmlns:a16="http://schemas.microsoft.com/office/drawing/2014/main" id="{E1F88B00-2C19-4315-B6CB-6AB95F710A29}"/>
              </a:ext>
            </a:extLst>
          </p:cNvPr>
          <p:cNvGrpSpPr/>
          <p:nvPr/>
        </p:nvGrpSpPr>
        <p:grpSpPr>
          <a:xfrm>
            <a:off x="4027269" y="2586063"/>
            <a:ext cx="813210" cy="400110"/>
            <a:chOff x="6574791" y="2426147"/>
            <a:chExt cx="813210" cy="400110"/>
          </a:xfrm>
        </p:grpSpPr>
        <p:sp>
          <p:nvSpPr>
            <p:cNvPr id="52" name="TextBox 51">
              <a:extLst>
                <a:ext uri="{FF2B5EF4-FFF2-40B4-BE49-F238E27FC236}">
                  <a16:creationId xmlns:a16="http://schemas.microsoft.com/office/drawing/2014/main" id="{005A1C62-F0DE-4389-A12D-5EA83321189C}"/>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10</a:t>
              </a:r>
            </a:p>
          </p:txBody>
        </p:sp>
        <p:pic>
          <p:nvPicPr>
            <p:cNvPr id="53" name="Picture 52">
              <a:extLst>
                <a:ext uri="{FF2B5EF4-FFF2-40B4-BE49-F238E27FC236}">
                  <a16:creationId xmlns:a16="http://schemas.microsoft.com/office/drawing/2014/main" id="{206CD365-273C-49A5-882B-5DADD1C4B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grpSp>
        <p:nvGrpSpPr>
          <p:cNvPr id="54" name="Group 53">
            <a:extLst>
              <a:ext uri="{FF2B5EF4-FFF2-40B4-BE49-F238E27FC236}">
                <a16:creationId xmlns:a16="http://schemas.microsoft.com/office/drawing/2014/main" id="{7836DF4F-B364-4803-9D71-FC7DD750568D}"/>
              </a:ext>
            </a:extLst>
          </p:cNvPr>
          <p:cNvGrpSpPr/>
          <p:nvPr/>
        </p:nvGrpSpPr>
        <p:grpSpPr>
          <a:xfrm>
            <a:off x="4014525" y="3099694"/>
            <a:ext cx="813210" cy="400110"/>
            <a:chOff x="6574791" y="2426147"/>
            <a:chExt cx="813210" cy="400110"/>
          </a:xfrm>
        </p:grpSpPr>
        <p:sp>
          <p:nvSpPr>
            <p:cNvPr id="55" name="TextBox 54">
              <a:extLst>
                <a:ext uri="{FF2B5EF4-FFF2-40B4-BE49-F238E27FC236}">
                  <a16:creationId xmlns:a16="http://schemas.microsoft.com/office/drawing/2014/main" id="{CF0E8492-9ECE-4C3F-B429-7EBED8DE1043}"/>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10</a:t>
              </a:r>
            </a:p>
          </p:txBody>
        </p:sp>
        <p:pic>
          <p:nvPicPr>
            <p:cNvPr id="56" name="Picture 55">
              <a:extLst>
                <a:ext uri="{FF2B5EF4-FFF2-40B4-BE49-F238E27FC236}">
                  <a16:creationId xmlns:a16="http://schemas.microsoft.com/office/drawing/2014/main" id="{16E78FE5-E6CA-4A9C-8C14-63A641B6D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grpSp>
        <p:nvGrpSpPr>
          <p:cNvPr id="57" name="Group 56">
            <a:extLst>
              <a:ext uri="{FF2B5EF4-FFF2-40B4-BE49-F238E27FC236}">
                <a16:creationId xmlns:a16="http://schemas.microsoft.com/office/drawing/2014/main" id="{5B8671F4-AEE2-446E-91E4-D6B59EBB7AEA}"/>
              </a:ext>
            </a:extLst>
          </p:cNvPr>
          <p:cNvGrpSpPr/>
          <p:nvPr/>
        </p:nvGrpSpPr>
        <p:grpSpPr>
          <a:xfrm>
            <a:off x="4005838" y="3539514"/>
            <a:ext cx="813210" cy="400110"/>
            <a:chOff x="6574791" y="2426147"/>
            <a:chExt cx="813210" cy="400110"/>
          </a:xfrm>
        </p:grpSpPr>
        <p:sp>
          <p:nvSpPr>
            <p:cNvPr id="58" name="TextBox 57">
              <a:extLst>
                <a:ext uri="{FF2B5EF4-FFF2-40B4-BE49-F238E27FC236}">
                  <a16:creationId xmlns:a16="http://schemas.microsoft.com/office/drawing/2014/main" id="{EAD365E7-2E31-4FAB-85E1-9117964FBE77}"/>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12</a:t>
              </a:r>
            </a:p>
          </p:txBody>
        </p:sp>
        <p:pic>
          <p:nvPicPr>
            <p:cNvPr id="59" name="Picture 58">
              <a:extLst>
                <a:ext uri="{FF2B5EF4-FFF2-40B4-BE49-F238E27FC236}">
                  <a16:creationId xmlns:a16="http://schemas.microsoft.com/office/drawing/2014/main" id="{8423726A-2C7A-4347-AA5D-1BB5F0C92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grpSp>
        <p:nvGrpSpPr>
          <p:cNvPr id="60" name="Group 59">
            <a:extLst>
              <a:ext uri="{FF2B5EF4-FFF2-40B4-BE49-F238E27FC236}">
                <a16:creationId xmlns:a16="http://schemas.microsoft.com/office/drawing/2014/main" id="{A3026901-FCEA-4BE5-B6D7-55646A8F4155}"/>
              </a:ext>
            </a:extLst>
          </p:cNvPr>
          <p:cNvGrpSpPr/>
          <p:nvPr/>
        </p:nvGrpSpPr>
        <p:grpSpPr>
          <a:xfrm>
            <a:off x="4025741" y="4057676"/>
            <a:ext cx="813210" cy="400110"/>
            <a:chOff x="6574791" y="2426147"/>
            <a:chExt cx="813210" cy="400110"/>
          </a:xfrm>
        </p:grpSpPr>
        <p:sp>
          <p:nvSpPr>
            <p:cNvPr id="61" name="TextBox 60">
              <a:extLst>
                <a:ext uri="{FF2B5EF4-FFF2-40B4-BE49-F238E27FC236}">
                  <a16:creationId xmlns:a16="http://schemas.microsoft.com/office/drawing/2014/main" id="{314F7095-EAF7-4384-9D08-50BF1FCD87E4}"/>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12</a:t>
              </a:r>
            </a:p>
          </p:txBody>
        </p:sp>
        <p:pic>
          <p:nvPicPr>
            <p:cNvPr id="62" name="Picture 61">
              <a:extLst>
                <a:ext uri="{FF2B5EF4-FFF2-40B4-BE49-F238E27FC236}">
                  <a16:creationId xmlns:a16="http://schemas.microsoft.com/office/drawing/2014/main" id="{1EEEEDA8-F9A2-4D3E-8310-1689D42F0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grpSp>
        <p:nvGrpSpPr>
          <p:cNvPr id="63" name="Group 62">
            <a:extLst>
              <a:ext uri="{FF2B5EF4-FFF2-40B4-BE49-F238E27FC236}">
                <a16:creationId xmlns:a16="http://schemas.microsoft.com/office/drawing/2014/main" id="{C55D0B3D-2048-4B4F-9104-ACDC7C03D6C5}"/>
              </a:ext>
            </a:extLst>
          </p:cNvPr>
          <p:cNvGrpSpPr/>
          <p:nvPr/>
        </p:nvGrpSpPr>
        <p:grpSpPr>
          <a:xfrm>
            <a:off x="4041405" y="4504623"/>
            <a:ext cx="813210" cy="400110"/>
            <a:chOff x="6574791" y="2426147"/>
            <a:chExt cx="813210" cy="400110"/>
          </a:xfrm>
        </p:grpSpPr>
        <p:sp>
          <p:nvSpPr>
            <p:cNvPr id="64" name="TextBox 63">
              <a:extLst>
                <a:ext uri="{FF2B5EF4-FFF2-40B4-BE49-F238E27FC236}">
                  <a16:creationId xmlns:a16="http://schemas.microsoft.com/office/drawing/2014/main" id="{D06CE25A-FDD7-4092-98BF-67CC7B2F5DE3}"/>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10</a:t>
              </a:r>
            </a:p>
          </p:txBody>
        </p:sp>
        <p:pic>
          <p:nvPicPr>
            <p:cNvPr id="65" name="Picture 64">
              <a:extLst>
                <a:ext uri="{FF2B5EF4-FFF2-40B4-BE49-F238E27FC236}">
                  <a16:creationId xmlns:a16="http://schemas.microsoft.com/office/drawing/2014/main" id="{51A6DDDA-FD19-44B0-B49B-93B32FA6A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grpSp>
        <p:nvGrpSpPr>
          <p:cNvPr id="66" name="Group 65">
            <a:extLst>
              <a:ext uri="{FF2B5EF4-FFF2-40B4-BE49-F238E27FC236}">
                <a16:creationId xmlns:a16="http://schemas.microsoft.com/office/drawing/2014/main" id="{9CD8E092-A710-4387-9407-303499F6EADE}"/>
              </a:ext>
            </a:extLst>
          </p:cNvPr>
          <p:cNvGrpSpPr/>
          <p:nvPr/>
        </p:nvGrpSpPr>
        <p:grpSpPr>
          <a:xfrm>
            <a:off x="4046103" y="4914459"/>
            <a:ext cx="813210" cy="400110"/>
            <a:chOff x="6574791" y="2426147"/>
            <a:chExt cx="813210" cy="400110"/>
          </a:xfrm>
        </p:grpSpPr>
        <p:sp>
          <p:nvSpPr>
            <p:cNvPr id="67" name="TextBox 66">
              <a:extLst>
                <a:ext uri="{FF2B5EF4-FFF2-40B4-BE49-F238E27FC236}">
                  <a16:creationId xmlns:a16="http://schemas.microsoft.com/office/drawing/2014/main" id="{CED94EA5-A87F-4F89-A0E6-28EA1C29E9AB}"/>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10</a:t>
              </a:r>
            </a:p>
          </p:txBody>
        </p:sp>
        <p:pic>
          <p:nvPicPr>
            <p:cNvPr id="68" name="Picture 67">
              <a:extLst>
                <a:ext uri="{FF2B5EF4-FFF2-40B4-BE49-F238E27FC236}">
                  <a16:creationId xmlns:a16="http://schemas.microsoft.com/office/drawing/2014/main" id="{135023DC-406E-4BA6-97F7-B018A80D9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grpSp>
        <p:nvGrpSpPr>
          <p:cNvPr id="69" name="Group 68">
            <a:extLst>
              <a:ext uri="{FF2B5EF4-FFF2-40B4-BE49-F238E27FC236}">
                <a16:creationId xmlns:a16="http://schemas.microsoft.com/office/drawing/2014/main" id="{2FC88FF5-98B4-4767-AAB0-C683C45B57CF}"/>
              </a:ext>
            </a:extLst>
          </p:cNvPr>
          <p:cNvGrpSpPr/>
          <p:nvPr/>
        </p:nvGrpSpPr>
        <p:grpSpPr>
          <a:xfrm>
            <a:off x="4004954" y="5324331"/>
            <a:ext cx="813210" cy="400110"/>
            <a:chOff x="6574791" y="2426147"/>
            <a:chExt cx="813210" cy="400110"/>
          </a:xfrm>
        </p:grpSpPr>
        <p:sp>
          <p:nvSpPr>
            <p:cNvPr id="70" name="TextBox 69">
              <a:extLst>
                <a:ext uri="{FF2B5EF4-FFF2-40B4-BE49-F238E27FC236}">
                  <a16:creationId xmlns:a16="http://schemas.microsoft.com/office/drawing/2014/main" id="{49813DC8-21AB-47BB-84D3-A69BEB8B3FAF}"/>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10</a:t>
              </a:r>
            </a:p>
          </p:txBody>
        </p:sp>
        <p:pic>
          <p:nvPicPr>
            <p:cNvPr id="71" name="Picture 70">
              <a:extLst>
                <a:ext uri="{FF2B5EF4-FFF2-40B4-BE49-F238E27FC236}">
                  <a16:creationId xmlns:a16="http://schemas.microsoft.com/office/drawing/2014/main" id="{09CCA530-01C8-4FEE-95CE-3D8B70AF5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grpSp>
        <p:nvGrpSpPr>
          <p:cNvPr id="72" name="Group 71">
            <a:extLst>
              <a:ext uri="{FF2B5EF4-FFF2-40B4-BE49-F238E27FC236}">
                <a16:creationId xmlns:a16="http://schemas.microsoft.com/office/drawing/2014/main" id="{BE014777-5EB1-4517-A0F4-D4B228944FDC}"/>
              </a:ext>
            </a:extLst>
          </p:cNvPr>
          <p:cNvGrpSpPr/>
          <p:nvPr/>
        </p:nvGrpSpPr>
        <p:grpSpPr>
          <a:xfrm>
            <a:off x="4019179" y="5743239"/>
            <a:ext cx="813210" cy="400110"/>
            <a:chOff x="6574791" y="2426147"/>
            <a:chExt cx="813210" cy="400110"/>
          </a:xfrm>
        </p:grpSpPr>
        <p:sp>
          <p:nvSpPr>
            <p:cNvPr id="73" name="TextBox 72">
              <a:extLst>
                <a:ext uri="{FF2B5EF4-FFF2-40B4-BE49-F238E27FC236}">
                  <a16:creationId xmlns:a16="http://schemas.microsoft.com/office/drawing/2014/main" id="{C627417D-9DA6-4675-8295-11D959CE8A55}"/>
                </a:ext>
              </a:extLst>
            </p:cNvPr>
            <p:cNvSpPr txBox="1"/>
            <p:nvPr/>
          </p:nvSpPr>
          <p:spPr>
            <a:xfrm>
              <a:off x="6793542" y="2426147"/>
              <a:ext cx="594459" cy="400110"/>
            </a:xfrm>
            <a:prstGeom prst="rect">
              <a:avLst/>
            </a:prstGeom>
            <a:noFill/>
          </p:spPr>
          <p:txBody>
            <a:bodyPr wrap="square" rtlCol="0">
              <a:spAutoFit/>
            </a:bodyPr>
            <a:lstStyle/>
            <a:p>
              <a:r>
                <a:rPr lang="en-US" sz="2000" b="1" dirty="0">
                  <a:solidFill>
                    <a:srgbClr val="000000"/>
                  </a:solidFill>
                </a:rPr>
                <a:t>10</a:t>
              </a:r>
            </a:p>
          </p:txBody>
        </p:sp>
        <p:pic>
          <p:nvPicPr>
            <p:cNvPr id="74" name="Picture 73">
              <a:extLst>
                <a:ext uri="{FF2B5EF4-FFF2-40B4-BE49-F238E27FC236}">
                  <a16:creationId xmlns:a16="http://schemas.microsoft.com/office/drawing/2014/main" id="{780990D1-07D7-4925-A925-D78FAB246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791" y="2521337"/>
              <a:ext cx="281129" cy="219456"/>
            </a:xfrm>
            <a:prstGeom prst="rect">
              <a:avLst/>
            </a:prstGeom>
          </p:spPr>
        </p:pic>
      </p:grpSp>
    </p:spTree>
    <p:extLst>
      <p:ext uri="{BB962C8B-B14F-4D97-AF65-F5344CB8AC3E}">
        <p14:creationId xmlns:p14="http://schemas.microsoft.com/office/powerpoint/2010/main" val="2080590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Slide Number Placeholder 13"/>
          <p:cNvSpPr txBox="1">
            <a:spLocks noGrp="1"/>
          </p:cNvSpPr>
          <p:nvPr/>
        </p:nvSpPr>
        <p:spPr bwMode="auto">
          <a:xfrm>
            <a:off x="8763000" y="6492875"/>
            <a:ext cx="38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5F1CF66-581B-064E-A9C8-BCC462BA9FC4}" type="slidenum">
              <a:rPr lang="es-MX" sz="1200">
                <a:solidFill>
                  <a:schemeClr val="bg1"/>
                </a:solidFill>
                <a:latin typeface="Calibri" charset="0"/>
              </a:rPr>
              <a:pPr algn="r" eaLnBrk="1" hangingPunct="1"/>
              <a:t>7</a:t>
            </a:fld>
            <a:endParaRPr lang="es-MX" sz="1200" dirty="0">
              <a:solidFill>
                <a:schemeClr val="bg1"/>
              </a:solidFill>
              <a:latin typeface="Calibri" charset="0"/>
            </a:endParaRPr>
          </a:p>
        </p:txBody>
      </p:sp>
      <p:pic>
        <p:nvPicPr>
          <p:cNvPr id="29" name="Imagen 1" descr="plec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89" y="6320318"/>
            <a:ext cx="9169399" cy="562308"/>
          </a:xfrm>
          <a:prstGeom prst="rect">
            <a:avLst/>
          </a:prstGeom>
        </p:spPr>
      </p:pic>
      <p:sp>
        <p:nvSpPr>
          <p:cNvPr id="38" name="Marcador de número de diapositiva 2"/>
          <p:cNvSpPr txBox="1">
            <a:spLocks/>
          </p:cNvSpPr>
          <p:nvPr/>
        </p:nvSpPr>
        <p:spPr>
          <a:xfrm>
            <a:off x="7831199" y="6439656"/>
            <a:ext cx="1345973" cy="6620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FC507-ABAC-9747-9D91-1644AA5EC3FD}" type="slidenum">
              <a:rPr lang="es-ES_tradnl" sz="1400" smtClean="0"/>
              <a:pPr/>
              <a:t>7</a:t>
            </a:fld>
            <a:endParaRPr lang="es-ES_tradnl" sz="1400" dirty="0"/>
          </a:p>
        </p:txBody>
      </p:sp>
      <p:sp>
        <p:nvSpPr>
          <p:cNvPr id="8" name="Text Box 19"/>
          <p:cNvSpPr txBox="1">
            <a:spLocks noChangeArrowheads="1"/>
          </p:cNvSpPr>
          <p:nvPr/>
        </p:nvSpPr>
        <p:spPr bwMode="auto">
          <a:xfrm>
            <a:off x="1400783" y="661150"/>
            <a:ext cx="7590817" cy="523220"/>
          </a:xfrm>
          <a:prstGeom prst="rect">
            <a:avLst/>
          </a:prstGeom>
          <a:noFill/>
          <a:ln w="9525">
            <a:noFill/>
            <a:miter lim="800000"/>
            <a:headEnd/>
            <a:tailEnd/>
          </a:ln>
        </p:spPr>
        <p:txBody>
          <a:bodyPr wrap="square">
            <a:spAutoFit/>
          </a:bodyPr>
          <a:lstStyle/>
          <a:p>
            <a:pPr eaLnBrk="0" hangingPunct="0"/>
            <a:r>
              <a:rPr lang="en-US" sz="2800" b="1" dirty="0">
                <a:solidFill>
                  <a:srgbClr val="970125"/>
                </a:solidFill>
                <a:latin typeface="+mj-lt"/>
                <a:ea typeface="+mj-ea"/>
                <a:cs typeface="Open sans"/>
              </a:rPr>
              <a:t>Toddler Activities</a:t>
            </a:r>
          </a:p>
        </p:txBody>
      </p:sp>
      <p:graphicFrame>
        <p:nvGraphicFramePr>
          <p:cNvPr id="11" name="Table 10"/>
          <p:cNvGraphicFramePr>
            <a:graphicFrameLocks noGrp="1"/>
          </p:cNvGraphicFramePr>
          <p:nvPr>
            <p:extLst>
              <p:ext uri="{D42A27DB-BD31-4B8C-83A1-F6EECF244321}">
                <p14:modId xmlns:p14="http://schemas.microsoft.com/office/powerpoint/2010/main" val="32336675"/>
              </p:ext>
            </p:extLst>
          </p:nvPr>
        </p:nvGraphicFramePr>
        <p:xfrm>
          <a:off x="902836" y="1265079"/>
          <a:ext cx="7326748" cy="3462856"/>
        </p:xfrm>
        <a:graphic>
          <a:graphicData uri="http://schemas.openxmlformats.org/drawingml/2006/table">
            <a:tbl>
              <a:tblPr firstRow="1" bandRow="1">
                <a:tableStyleId>{93296810-A885-4BE3-A3E7-6D5BEEA58F35}</a:tableStyleId>
              </a:tblPr>
              <a:tblGrid>
                <a:gridCol w="3477654">
                  <a:extLst>
                    <a:ext uri="{9D8B030D-6E8A-4147-A177-3AD203B41FA5}">
                      <a16:colId xmlns:a16="http://schemas.microsoft.com/office/drawing/2014/main" val="20000"/>
                    </a:ext>
                  </a:extLst>
                </a:gridCol>
                <a:gridCol w="3849094">
                  <a:extLst>
                    <a:ext uri="{9D8B030D-6E8A-4147-A177-3AD203B41FA5}">
                      <a16:colId xmlns:a16="http://schemas.microsoft.com/office/drawing/2014/main" val="20002"/>
                    </a:ext>
                  </a:extLst>
                </a:gridCol>
              </a:tblGrid>
              <a:tr h="432857">
                <a:tc>
                  <a:txBody>
                    <a:bodyPr/>
                    <a:lstStyle/>
                    <a:p>
                      <a:pPr algn="ctr"/>
                      <a:r>
                        <a:rPr lang="en-US" dirty="0"/>
                        <a:t>Establishments</a:t>
                      </a:r>
                    </a:p>
                  </a:txBody>
                  <a:tcPr/>
                </a:tc>
                <a:tc>
                  <a:txBody>
                    <a:bodyPr/>
                    <a:lstStyle/>
                    <a:p>
                      <a:pPr algn="ctr"/>
                      <a:r>
                        <a:rPr lang="en-US" dirty="0"/>
                        <a:t>Activity Breakdown</a:t>
                      </a:r>
                    </a:p>
                  </a:txBody>
                  <a:tcPr/>
                </a:tc>
                <a:extLst>
                  <a:ext uri="{0D108BD9-81ED-4DB2-BD59-A6C34878D82A}">
                    <a16:rowId xmlns:a16="http://schemas.microsoft.com/office/drawing/2014/main" val="10000"/>
                  </a:ext>
                </a:extLst>
              </a:tr>
              <a:tr h="432857">
                <a:tc>
                  <a:txBody>
                    <a:bodyPr/>
                    <a:lstStyle/>
                    <a:p>
                      <a:r>
                        <a:rPr lang="en-US" dirty="0"/>
                        <a:t>Construction Site</a:t>
                      </a:r>
                    </a:p>
                  </a:txBody>
                  <a:tcPr/>
                </a:tc>
                <a:tc>
                  <a:txBody>
                    <a:bodyPr/>
                    <a:lstStyle/>
                    <a:p>
                      <a:pPr algn="l"/>
                      <a:r>
                        <a:rPr lang="en-US" sz="1400" i="1" dirty="0"/>
                        <a:t>Building blocks activity</a:t>
                      </a:r>
                    </a:p>
                  </a:txBody>
                  <a:tcPr/>
                </a:tc>
                <a:extLst>
                  <a:ext uri="{0D108BD9-81ED-4DB2-BD59-A6C34878D82A}">
                    <a16:rowId xmlns:a16="http://schemas.microsoft.com/office/drawing/2014/main" val="10001"/>
                  </a:ext>
                </a:extLst>
              </a:tr>
              <a:tr h="432857">
                <a:tc>
                  <a:txBody>
                    <a:bodyPr/>
                    <a:lstStyle/>
                    <a:p>
                      <a:r>
                        <a:rPr lang="en-US" dirty="0"/>
                        <a:t>Vita’s Diner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t>Kitchen play</a:t>
                      </a:r>
                    </a:p>
                  </a:txBody>
                  <a:tcPr/>
                </a:tc>
                <a:extLst>
                  <a:ext uri="{0D108BD9-81ED-4DB2-BD59-A6C34878D82A}">
                    <a16:rowId xmlns:a16="http://schemas.microsoft.com/office/drawing/2014/main" val="10003"/>
                  </a:ext>
                </a:extLst>
              </a:tr>
              <a:tr h="432857">
                <a:tc>
                  <a:txBody>
                    <a:bodyPr/>
                    <a:lstStyle/>
                    <a:p>
                      <a:r>
                        <a:rPr lang="en-US" dirty="0"/>
                        <a:t>Chika’s Spotlight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t>Open stage, discos and puppet shows</a:t>
                      </a:r>
                    </a:p>
                  </a:txBody>
                  <a:tcPr/>
                </a:tc>
                <a:extLst>
                  <a:ext uri="{0D108BD9-81ED-4DB2-BD59-A6C34878D82A}">
                    <a16:rowId xmlns:a16="http://schemas.microsoft.com/office/drawing/2014/main" val="10004"/>
                  </a:ext>
                </a:extLst>
              </a:tr>
              <a:tr h="432857">
                <a:tc>
                  <a:txBody>
                    <a:bodyPr/>
                    <a:lstStyle/>
                    <a:p>
                      <a:pPr marL="0" indent="0">
                        <a:buFont typeface="Arial" panose="020B0604020202020204" pitchFamily="34" charset="0"/>
                        <a:buNone/>
                      </a:pPr>
                      <a:r>
                        <a:rPr lang="en-US" dirty="0"/>
                        <a:t>Bache’s Play Den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t>Soft pay area</a:t>
                      </a:r>
                    </a:p>
                  </a:txBody>
                  <a:tcPr/>
                </a:tc>
                <a:extLst>
                  <a:ext uri="{0D108BD9-81ED-4DB2-BD59-A6C34878D82A}">
                    <a16:rowId xmlns:a16="http://schemas.microsoft.com/office/drawing/2014/main" val="10005"/>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Driving Circuit</a:t>
                      </a:r>
                      <a:endParaRPr lang="en-US" sz="1800" kern="1200" baseline="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t>Peddle car driving</a:t>
                      </a:r>
                    </a:p>
                  </a:txBody>
                  <a:tcPr/>
                </a:tc>
                <a:extLst>
                  <a:ext uri="{0D108BD9-81ED-4DB2-BD59-A6C34878D82A}">
                    <a16:rowId xmlns:a16="http://schemas.microsoft.com/office/drawing/2014/main" val="10008"/>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Science Lab</a:t>
                      </a:r>
                      <a:endParaRPr lang="en-US" sz="1800" kern="1200" baseline="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t>Water play area</a:t>
                      </a:r>
                    </a:p>
                  </a:txBody>
                  <a:tcPr/>
                </a:tc>
                <a:extLst>
                  <a:ext uri="{0D108BD9-81ED-4DB2-BD59-A6C34878D82A}">
                    <a16:rowId xmlns:a16="http://schemas.microsoft.com/office/drawing/2014/main" val="2660986930"/>
                  </a:ext>
                </a:extLst>
              </a:tr>
              <a:tr h="432857">
                <a:tc>
                  <a:txBody>
                    <a:bodyPr/>
                    <a:lstStyle/>
                    <a:p>
                      <a:pPr marL="0" indent="0" algn="l" defTabSz="457200" rtl="0" eaLnBrk="1" latinLnBrk="0" hangingPunct="1">
                        <a:buFont typeface="Arial" panose="020B0604020202020204" pitchFamily="34" charset="0"/>
                        <a:buNone/>
                      </a:pPr>
                      <a:r>
                        <a:rPr lang="en-US" sz="1800" kern="1200" baseline="0" dirty="0"/>
                        <a:t>Supermarket</a:t>
                      </a:r>
                      <a:endParaRPr lang="en-US" sz="1800" kern="1200" baseline="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t>Being a customer</a:t>
                      </a:r>
                    </a:p>
                  </a:txBody>
                  <a:tcPr/>
                </a:tc>
                <a:extLst>
                  <a:ext uri="{0D108BD9-81ED-4DB2-BD59-A6C34878D82A}">
                    <a16:rowId xmlns:a16="http://schemas.microsoft.com/office/drawing/2014/main" val="625064561"/>
                  </a:ext>
                </a:extLst>
              </a:tr>
            </a:tbl>
          </a:graphicData>
        </a:graphic>
      </p:graphicFrame>
      <p:pic>
        <p:nvPicPr>
          <p:cNvPr id="13" name="Picture 12" descr="Urbano-Education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50" y="-170256"/>
            <a:ext cx="1267231" cy="1354626"/>
          </a:xfrm>
          <a:prstGeom prst="rect">
            <a:avLst/>
          </a:prstGeom>
        </p:spPr>
      </p:pic>
      <p:sp>
        <p:nvSpPr>
          <p:cNvPr id="47" name="Rectangle 46"/>
          <p:cNvSpPr/>
          <p:nvPr/>
        </p:nvSpPr>
        <p:spPr>
          <a:xfrm>
            <a:off x="0" y="6274594"/>
            <a:ext cx="9144000" cy="307777"/>
          </a:xfrm>
          <a:prstGeom prst="rect">
            <a:avLst/>
          </a:prstGeom>
        </p:spPr>
        <p:txBody>
          <a:bodyPr wrap="square">
            <a:spAutoFit/>
          </a:bodyPr>
          <a:lstStyle/>
          <a:p>
            <a:pPr algn="ctr"/>
            <a:r>
              <a:rPr lang="en-US" sz="1400" dirty="0">
                <a:solidFill>
                  <a:schemeClr val="tx1">
                    <a:lumMod val="85000"/>
                    <a:lumOff val="15000"/>
                  </a:schemeClr>
                </a:solidFill>
                <a:ea typeface="Calibri" panose="020F0502020204030204" pitchFamily="34" charset="0"/>
              </a:rPr>
              <a:t>*kidZos salary and fee may change without prior notice</a:t>
            </a:r>
            <a:endParaRPr lang="en-US" sz="1400" dirty="0">
              <a:solidFill>
                <a:schemeClr val="tx1">
                  <a:lumMod val="85000"/>
                  <a:lumOff val="15000"/>
                </a:schemeClr>
              </a:solidFill>
            </a:endParaRPr>
          </a:p>
        </p:txBody>
      </p:sp>
    </p:spTree>
    <p:extLst>
      <p:ext uri="{BB962C8B-B14F-4D97-AF65-F5344CB8AC3E}">
        <p14:creationId xmlns:p14="http://schemas.microsoft.com/office/powerpoint/2010/main" val="1657707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209673-01A7-442D-B151-DDF87B3E503A}"/>
              </a:ext>
            </a:extLst>
          </p:cNvPr>
          <p:cNvPicPr>
            <a:picLocks noChangeAspect="1"/>
          </p:cNvPicPr>
          <p:nvPr/>
        </p:nvPicPr>
        <p:blipFill>
          <a:blip r:embed="rId2"/>
          <a:stretch>
            <a:fillRect/>
          </a:stretch>
        </p:blipFill>
        <p:spPr>
          <a:xfrm>
            <a:off x="337134" y="566737"/>
            <a:ext cx="4010025" cy="5724525"/>
          </a:xfrm>
          <a:prstGeom prst="rect">
            <a:avLst/>
          </a:prstGeom>
        </p:spPr>
      </p:pic>
      <p:pic>
        <p:nvPicPr>
          <p:cNvPr id="5" name="Picture 4">
            <a:extLst>
              <a:ext uri="{FF2B5EF4-FFF2-40B4-BE49-F238E27FC236}">
                <a16:creationId xmlns:a16="http://schemas.microsoft.com/office/drawing/2014/main" id="{1E7EE695-15B9-4177-AF7D-B0CF23D09E45}"/>
              </a:ext>
            </a:extLst>
          </p:cNvPr>
          <p:cNvPicPr>
            <a:picLocks noChangeAspect="1"/>
          </p:cNvPicPr>
          <p:nvPr/>
        </p:nvPicPr>
        <p:blipFill>
          <a:blip r:embed="rId3"/>
          <a:stretch>
            <a:fillRect/>
          </a:stretch>
        </p:blipFill>
        <p:spPr>
          <a:xfrm>
            <a:off x="4787316" y="566737"/>
            <a:ext cx="4019550" cy="5724525"/>
          </a:xfrm>
          <a:prstGeom prst="rect">
            <a:avLst/>
          </a:prstGeom>
        </p:spPr>
      </p:pic>
    </p:spTree>
    <p:extLst>
      <p:ext uri="{BB962C8B-B14F-4D97-AF65-F5344CB8AC3E}">
        <p14:creationId xmlns:p14="http://schemas.microsoft.com/office/powerpoint/2010/main" val="307835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873" y="5254119"/>
            <a:ext cx="8229600" cy="1143000"/>
          </a:xfrm>
        </p:spPr>
        <p:txBody>
          <a:bodyPr/>
          <a:lstStyle/>
          <a:p>
            <a:r>
              <a:rPr lang="en-US" dirty="0"/>
              <a:t>Materials</a:t>
            </a:r>
          </a:p>
        </p:txBody>
      </p:sp>
    </p:spTree>
    <p:extLst>
      <p:ext uri="{BB962C8B-B14F-4D97-AF65-F5344CB8AC3E}">
        <p14:creationId xmlns:p14="http://schemas.microsoft.com/office/powerpoint/2010/main" val="2338900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34833</TotalTime>
  <Words>1525</Words>
  <Application>Microsoft Office PowerPoint</Application>
  <PresentationFormat>On-screen Show (4:3)</PresentationFormat>
  <Paragraphs>287</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ＭＳ Ｐゴシック</vt:lpstr>
      <vt:lpstr>Arial</vt:lpstr>
      <vt:lpstr>Calibri</vt:lpstr>
      <vt:lpstr>Open sans</vt:lpstr>
      <vt:lpstr>Open sans</vt:lpstr>
      <vt:lpstr>Ubuntu</vt:lpstr>
      <vt:lpstr>Wingdings</vt:lpstr>
      <vt:lpstr>Office Theme</vt:lpstr>
      <vt:lpstr>School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Materials</vt:lpstr>
      <vt:lpstr>PowerPoint Presentation</vt:lpstr>
      <vt:lpstr>PowerPoint Presentation</vt:lpstr>
      <vt:lpstr>PowerPoint Presentation</vt:lpstr>
      <vt:lpstr>PowerPoint Presentation</vt:lpstr>
      <vt:lpstr>PowerPoint Presentation</vt:lpstr>
      <vt:lpstr>Frequently Asked Questions</vt:lpstr>
      <vt:lpstr>PowerPoint Presentation</vt:lpstr>
      <vt:lpstr>PowerPoint Presentation</vt:lpstr>
      <vt:lpstr>PowerPoint Presentation</vt:lpstr>
      <vt:lpstr>PowerPoint Presentation</vt:lpstr>
      <vt:lpstr>PowerPoint Presentation</vt:lpstr>
      <vt:lpstr>Risk Assessment</vt:lpstr>
      <vt:lpstr>PowerPoint Presentation</vt:lpstr>
      <vt:lpstr>PowerPoint Presentation</vt:lpstr>
    </vt:vector>
  </TitlesOfParts>
  <Company>KidZania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Vergara</dc:creator>
  <cp:lastModifiedBy>Katherine Kendall</cp:lastModifiedBy>
  <cp:revision>560</cp:revision>
  <dcterms:created xsi:type="dcterms:W3CDTF">2013-09-24T17:06:33Z</dcterms:created>
  <dcterms:modified xsi:type="dcterms:W3CDTF">2019-09-19T13:58:27Z</dcterms:modified>
</cp:coreProperties>
</file>